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sldIdLst>
    <p:sldId id="256" r:id="rId2"/>
    <p:sldId id="331" r:id="rId3"/>
    <p:sldId id="332" r:id="rId4"/>
    <p:sldId id="333" r:id="rId5"/>
    <p:sldId id="336" r:id="rId6"/>
    <p:sldId id="290" r:id="rId7"/>
    <p:sldId id="337" r:id="rId8"/>
    <p:sldId id="345" r:id="rId9"/>
    <p:sldId id="320" r:id="rId10"/>
    <p:sldId id="351" r:id="rId11"/>
    <p:sldId id="338" r:id="rId12"/>
    <p:sldId id="339" r:id="rId13"/>
    <p:sldId id="325" r:id="rId14"/>
    <p:sldId id="329" r:id="rId15"/>
    <p:sldId id="330" r:id="rId16"/>
    <p:sldId id="340" r:id="rId17"/>
    <p:sldId id="341" r:id="rId18"/>
    <p:sldId id="342" r:id="rId19"/>
    <p:sldId id="343" r:id="rId20"/>
    <p:sldId id="344" r:id="rId21"/>
    <p:sldId id="347" r:id="rId22"/>
    <p:sldId id="350" r:id="rId23"/>
    <p:sldId id="348" r:id="rId24"/>
    <p:sldId id="34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0A02E1-49F7-A545-89E3-A1DCDE96A9F2}" v="6" dt="2024-01-19T19:33:39.6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6327"/>
  </p:normalViewPr>
  <p:slideViewPr>
    <p:cSldViewPr snapToGrid="0">
      <p:cViewPr varScale="1">
        <p:scale>
          <a:sx n="119" d="100"/>
          <a:sy n="119" d="100"/>
        </p:scale>
        <p:origin x="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ements, William" userId="cbdb0636-a496-422a-8d40-98c53d494d26" providerId="ADAL" clId="{E2A85BEF-B5F7-8641-A684-4756B2003428}"/>
    <pc:docChg chg="undo custSel addSld delSld modSld sldOrd">
      <pc:chgData name="Clements, William" userId="cbdb0636-a496-422a-8d40-98c53d494d26" providerId="ADAL" clId="{E2A85BEF-B5F7-8641-A684-4756B2003428}" dt="2023-09-20T14:50:12.706" v="58" actId="1035"/>
      <pc:docMkLst>
        <pc:docMk/>
      </pc:docMkLst>
      <pc:sldChg chg="mod modShow">
        <pc:chgData name="Clements, William" userId="cbdb0636-a496-422a-8d40-98c53d494d26" providerId="ADAL" clId="{E2A85BEF-B5F7-8641-A684-4756B2003428}" dt="2023-09-20T14:32:08.672" v="31" actId="729"/>
        <pc:sldMkLst>
          <pc:docMk/>
          <pc:sldMk cId="1302348491" sldId="320"/>
        </pc:sldMkLst>
      </pc:sldChg>
      <pc:sldChg chg="del">
        <pc:chgData name="Clements, William" userId="cbdb0636-a496-422a-8d40-98c53d494d26" providerId="ADAL" clId="{E2A85BEF-B5F7-8641-A684-4756B2003428}" dt="2023-09-20T14:43:22.728" v="45" actId="2696"/>
        <pc:sldMkLst>
          <pc:docMk/>
          <pc:sldMk cId="2315229227" sldId="322"/>
        </pc:sldMkLst>
      </pc:sldChg>
      <pc:sldChg chg="addSp modSp mod">
        <pc:chgData name="Clements, William" userId="cbdb0636-a496-422a-8d40-98c53d494d26" providerId="ADAL" clId="{E2A85BEF-B5F7-8641-A684-4756B2003428}" dt="2023-09-20T14:49:32.474" v="49" actId="14100"/>
        <pc:sldMkLst>
          <pc:docMk/>
          <pc:sldMk cId="993121664" sldId="341"/>
        </pc:sldMkLst>
        <pc:picChg chg="add mod">
          <ac:chgData name="Clements, William" userId="cbdb0636-a496-422a-8d40-98c53d494d26" providerId="ADAL" clId="{E2A85BEF-B5F7-8641-A684-4756B2003428}" dt="2023-09-20T14:49:32.474" v="49" actId="14100"/>
          <ac:picMkLst>
            <pc:docMk/>
            <pc:sldMk cId="993121664" sldId="341"/>
            <ac:picMk id="2" creationId="{89E4A5FB-5151-E769-B4DE-AF50EFFAFE04}"/>
          </ac:picMkLst>
        </pc:picChg>
      </pc:sldChg>
      <pc:sldChg chg="addSp modSp">
        <pc:chgData name="Clements, William" userId="cbdb0636-a496-422a-8d40-98c53d494d26" providerId="ADAL" clId="{E2A85BEF-B5F7-8641-A684-4756B2003428}" dt="2023-09-20T14:49:35.368" v="50"/>
        <pc:sldMkLst>
          <pc:docMk/>
          <pc:sldMk cId="2619953372" sldId="342"/>
        </pc:sldMkLst>
        <pc:picChg chg="add mod">
          <ac:chgData name="Clements, William" userId="cbdb0636-a496-422a-8d40-98c53d494d26" providerId="ADAL" clId="{E2A85BEF-B5F7-8641-A684-4756B2003428}" dt="2023-09-20T14:49:35.368" v="50"/>
          <ac:picMkLst>
            <pc:docMk/>
            <pc:sldMk cId="2619953372" sldId="342"/>
            <ac:picMk id="2" creationId="{49A58567-C39F-0C96-E8C3-656FBC074E49}"/>
          </ac:picMkLst>
        </pc:picChg>
      </pc:sldChg>
      <pc:sldChg chg="addSp modSp">
        <pc:chgData name="Clements, William" userId="cbdb0636-a496-422a-8d40-98c53d494d26" providerId="ADAL" clId="{E2A85BEF-B5F7-8641-A684-4756B2003428}" dt="2023-09-20T14:49:37.003" v="51"/>
        <pc:sldMkLst>
          <pc:docMk/>
          <pc:sldMk cId="1470592501" sldId="343"/>
        </pc:sldMkLst>
        <pc:picChg chg="add mod">
          <ac:chgData name="Clements, William" userId="cbdb0636-a496-422a-8d40-98c53d494d26" providerId="ADAL" clId="{E2A85BEF-B5F7-8641-A684-4756B2003428}" dt="2023-09-20T14:49:37.003" v="51"/>
          <ac:picMkLst>
            <pc:docMk/>
            <pc:sldMk cId="1470592501" sldId="343"/>
            <ac:picMk id="2" creationId="{96E8E9D0-D251-B562-DC59-94A2E7FECA4D}"/>
          </ac:picMkLst>
        </pc:picChg>
      </pc:sldChg>
      <pc:sldChg chg="addSp modSp">
        <pc:chgData name="Clements, William" userId="cbdb0636-a496-422a-8d40-98c53d494d26" providerId="ADAL" clId="{E2A85BEF-B5F7-8641-A684-4756B2003428}" dt="2023-09-20T14:49:38.913" v="52"/>
        <pc:sldMkLst>
          <pc:docMk/>
          <pc:sldMk cId="1841799419" sldId="344"/>
        </pc:sldMkLst>
        <pc:picChg chg="add mod">
          <ac:chgData name="Clements, William" userId="cbdb0636-a496-422a-8d40-98c53d494d26" providerId="ADAL" clId="{E2A85BEF-B5F7-8641-A684-4756B2003428}" dt="2023-09-20T14:49:38.913" v="52"/>
          <ac:picMkLst>
            <pc:docMk/>
            <pc:sldMk cId="1841799419" sldId="344"/>
            <ac:picMk id="2" creationId="{060D63FF-CF70-04F6-DA9B-8E5188FFE836}"/>
          </ac:picMkLst>
        </pc:picChg>
      </pc:sldChg>
      <pc:sldChg chg="addSp modSp mod">
        <pc:chgData name="Clements, William" userId="cbdb0636-a496-422a-8d40-98c53d494d26" providerId="ADAL" clId="{E2A85BEF-B5F7-8641-A684-4756B2003428}" dt="2023-09-20T14:50:12.706" v="58" actId="1035"/>
        <pc:sldMkLst>
          <pc:docMk/>
          <pc:sldMk cId="778776206" sldId="348"/>
        </pc:sldMkLst>
        <pc:picChg chg="add mod">
          <ac:chgData name="Clements, William" userId="cbdb0636-a496-422a-8d40-98c53d494d26" providerId="ADAL" clId="{E2A85BEF-B5F7-8641-A684-4756B2003428}" dt="2023-09-20T14:50:12.706" v="58" actId="1035"/>
          <ac:picMkLst>
            <pc:docMk/>
            <pc:sldMk cId="778776206" sldId="348"/>
            <ac:picMk id="4" creationId="{934E9002-D3D1-C3FE-FE0F-ED69BEA60C74}"/>
          </ac:picMkLst>
        </pc:picChg>
      </pc:sldChg>
      <pc:sldChg chg="del ord">
        <pc:chgData name="Clements, William" userId="cbdb0636-a496-422a-8d40-98c53d494d26" providerId="ADAL" clId="{E2A85BEF-B5F7-8641-A684-4756B2003428}" dt="2023-09-20T14:33:10.471" v="33" actId="2696"/>
        <pc:sldMkLst>
          <pc:docMk/>
          <pc:sldMk cId="2666151765" sldId="350"/>
        </pc:sldMkLst>
      </pc:sldChg>
      <pc:sldChg chg="addSp delSp modSp add mod">
        <pc:chgData name="Clements, William" userId="cbdb0636-a496-422a-8d40-98c53d494d26" providerId="ADAL" clId="{E2A85BEF-B5F7-8641-A684-4756B2003428}" dt="2023-09-20T14:50:03.019" v="55"/>
        <pc:sldMkLst>
          <pc:docMk/>
          <pc:sldMk cId="3036896149" sldId="350"/>
        </pc:sldMkLst>
        <pc:picChg chg="del mod">
          <ac:chgData name="Clements, William" userId="cbdb0636-a496-422a-8d40-98c53d494d26" providerId="ADAL" clId="{E2A85BEF-B5F7-8641-A684-4756B2003428}" dt="2023-09-20T14:50:02.384" v="54" actId="478"/>
          <ac:picMkLst>
            <pc:docMk/>
            <pc:sldMk cId="3036896149" sldId="350"/>
            <ac:picMk id="4" creationId="{AE81B684-FD60-1C77-DD35-88878463C047}"/>
          </ac:picMkLst>
        </pc:picChg>
        <pc:picChg chg="add mod">
          <ac:chgData name="Clements, William" userId="cbdb0636-a496-422a-8d40-98c53d494d26" providerId="ADAL" clId="{E2A85BEF-B5F7-8641-A684-4756B2003428}" dt="2023-09-20T14:50:03.019" v="55"/>
          <ac:picMkLst>
            <pc:docMk/>
            <pc:sldMk cId="3036896149" sldId="350"/>
            <ac:picMk id="5" creationId="{89198405-5665-E48F-291D-BBDE01725F45}"/>
          </ac:picMkLst>
        </pc:picChg>
      </pc:sldChg>
      <pc:sldChg chg="addSp modSp mod ord modAnim modShow">
        <pc:chgData name="Clements, William" userId="cbdb0636-a496-422a-8d40-98c53d494d26" providerId="ADAL" clId="{E2A85BEF-B5F7-8641-A684-4756B2003428}" dt="2023-09-20T14:31:59.621" v="30"/>
        <pc:sldMkLst>
          <pc:docMk/>
          <pc:sldMk cId="3900631677" sldId="351"/>
        </pc:sldMkLst>
        <pc:spChg chg="add mod">
          <ac:chgData name="Clements, William" userId="cbdb0636-a496-422a-8d40-98c53d494d26" providerId="ADAL" clId="{E2A85BEF-B5F7-8641-A684-4756B2003428}" dt="2023-09-20T14:31:59.621" v="30"/>
          <ac:spMkLst>
            <pc:docMk/>
            <pc:sldMk cId="3900631677" sldId="351"/>
            <ac:spMk id="7" creationId="{15209A50-7EB3-AF99-7F1D-362DEAF9CA6B}"/>
          </ac:spMkLst>
        </pc:spChg>
        <pc:spChg chg="add mod">
          <ac:chgData name="Clements, William" userId="cbdb0636-a496-422a-8d40-98c53d494d26" providerId="ADAL" clId="{E2A85BEF-B5F7-8641-A684-4756B2003428}" dt="2023-09-20T14:31:59.621" v="30"/>
          <ac:spMkLst>
            <pc:docMk/>
            <pc:sldMk cId="3900631677" sldId="351"/>
            <ac:spMk id="20" creationId="{EFC305E4-3C1E-D7EE-7C47-CC40F48086ED}"/>
          </ac:spMkLst>
        </pc:spChg>
        <pc:picChg chg="add mod">
          <ac:chgData name="Clements, William" userId="cbdb0636-a496-422a-8d40-98c53d494d26" providerId="ADAL" clId="{E2A85BEF-B5F7-8641-A684-4756B2003428}" dt="2023-09-20T14:31:44.673" v="29" actId="1076"/>
          <ac:picMkLst>
            <pc:docMk/>
            <pc:sldMk cId="3900631677" sldId="351"/>
            <ac:picMk id="3" creationId="{C01AC61D-9938-11C8-B52B-BFEA38AFC1A8}"/>
          </ac:picMkLst>
        </pc:picChg>
        <pc:picChg chg="add mod">
          <ac:chgData name="Clements, William" userId="cbdb0636-a496-422a-8d40-98c53d494d26" providerId="ADAL" clId="{E2A85BEF-B5F7-8641-A684-4756B2003428}" dt="2023-09-20T14:31:44.673" v="29" actId="1076"/>
          <ac:picMkLst>
            <pc:docMk/>
            <pc:sldMk cId="3900631677" sldId="351"/>
            <ac:picMk id="6" creationId="{DA5948ED-8912-05C6-9AC8-109642AC8422}"/>
          </ac:picMkLst>
        </pc:picChg>
      </pc:sldChg>
      <pc:sldChg chg="addSp modSp del mod modAnim">
        <pc:chgData name="Clements, William" userId="cbdb0636-a496-422a-8d40-98c53d494d26" providerId="ADAL" clId="{E2A85BEF-B5F7-8641-A684-4756B2003428}" dt="2023-09-20T14:43:22.728" v="45" actId="2696"/>
        <pc:sldMkLst>
          <pc:docMk/>
          <pc:sldMk cId="2780935750" sldId="357"/>
        </pc:sldMkLst>
        <pc:spChg chg="add mod">
          <ac:chgData name="Clements, William" userId="cbdb0636-a496-422a-8d40-98c53d494d26" providerId="ADAL" clId="{E2A85BEF-B5F7-8641-A684-4756B2003428}" dt="2023-09-20T14:40:41.491" v="42" actId="403"/>
          <ac:spMkLst>
            <pc:docMk/>
            <pc:sldMk cId="2780935750" sldId="357"/>
            <ac:spMk id="16" creationId="{5F894C27-30AF-877E-9AF7-8E4CDDAFAD1A}"/>
          </ac:spMkLst>
        </pc:spChg>
        <pc:spChg chg="add mod">
          <ac:chgData name="Clements, William" userId="cbdb0636-a496-422a-8d40-98c53d494d26" providerId="ADAL" clId="{E2A85BEF-B5F7-8641-A684-4756B2003428}" dt="2023-09-20T14:40:45.978" v="44" actId="403"/>
          <ac:spMkLst>
            <pc:docMk/>
            <pc:sldMk cId="2780935750" sldId="357"/>
            <ac:spMk id="18" creationId="{6A80FE2F-9A27-5C28-B587-2395D40D1A10}"/>
          </ac:spMkLst>
        </pc:spChg>
        <pc:spChg chg="add mod">
          <ac:chgData name="Clements, William" userId="cbdb0636-a496-422a-8d40-98c53d494d26" providerId="ADAL" clId="{E2A85BEF-B5F7-8641-A684-4756B2003428}" dt="2023-09-20T14:40:37.617" v="40" actId="1076"/>
          <ac:spMkLst>
            <pc:docMk/>
            <pc:sldMk cId="2780935750" sldId="357"/>
            <ac:spMk id="19" creationId="{462EB696-753D-73A8-2E79-BE68A7B5E8B4}"/>
          </ac:spMkLst>
        </pc:spChg>
        <pc:spChg chg="add mod">
          <ac:chgData name="Clements, William" userId="cbdb0636-a496-422a-8d40-98c53d494d26" providerId="ADAL" clId="{E2A85BEF-B5F7-8641-A684-4756B2003428}" dt="2023-09-20T14:40:37.617" v="40" actId="1076"/>
          <ac:spMkLst>
            <pc:docMk/>
            <pc:sldMk cId="2780935750" sldId="357"/>
            <ac:spMk id="20" creationId="{3C153679-B99D-D33D-30C6-40A8B82333D8}"/>
          </ac:spMkLst>
        </pc:spChg>
        <pc:spChg chg="add mod">
          <ac:chgData name="Clements, William" userId="cbdb0636-a496-422a-8d40-98c53d494d26" providerId="ADAL" clId="{E2A85BEF-B5F7-8641-A684-4756B2003428}" dt="2023-09-20T14:40:37.617" v="40" actId="1076"/>
          <ac:spMkLst>
            <pc:docMk/>
            <pc:sldMk cId="2780935750" sldId="357"/>
            <ac:spMk id="21" creationId="{65180FC7-8BF3-D9C5-4378-A1E70BB6332F}"/>
          </ac:spMkLst>
        </pc:spChg>
        <pc:spChg chg="add mod">
          <ac:chgData name="Clements, William" userId="cbdb0636-a496-422a-8d40-98c53d494d26" providerId="ADAL" clId="{E2A85BEF-B5F7-8641-A684-4756B2003428}" dt="2023-09-20T14:40:37.617" v="40" actId="1076"/>
          <ac:spMkLst>
            <pc:docMk/>
            <pc:sldMk cId="2780935750" sldId="357"/>
            <ac:spMk id="22" creationId="{0758BDBF-B89B-446F-4A9B-7785075D643D}"/>
          </ac:spMkLst>
        </pc:spChg>
      </pc:sldChg>
      <pc:sldChg chg="del">
        <pc:chgData name="Clements, William" userId="cbdb0636-a496-422a-8d40-98c53d494d26" providerId="ADAL" clId="{E2A85BEF-B5F7-8641-A684-4756B2003428}" dt="2023-09-20T14:43:22.728" v="45" actId="2696"/>
        <pc:sldMkLst>
          <pc:docMk/>
          <pc:sldMk cId="3807164050" sldId="358"/>
        </pc:sldMkLst>
      </pc:sldChg>
      <pc:sldChg chg="del">
        <pc:chgData name="Clements, William" userId="cbdb0636-a496-422a-8d40-98c53d494d26" providerId="ADAL" clId="{E2A85BEF-B5F7-8641-A684-4756B2003428}" dt="2023-09-20T14:43:22.728" v="45" actId="2696"/>
        <pc:sldMkLst>
          <pc:docMk/>
          <pc:sldMk cId="4018212274" sldId="359"/>
        </pc:sldMkLst>
      </pc:sldChg>
      <pc:sldChg chg="del">
        <pc:chgData name="Clements, William" userId="cbdb0636-a496-422a-8d40-98c53d494d26" providerId="ADAL" clId="{E2A85BEF-B5F7-8641-A684-4756B2003428}" dt="2023-09-20T14:43:22.728" v="45" actId="2696"/>
        <pc:sldMkLst>
          <pc:docMk/>
          <pc:sldMk cId="1337777434" sldId="360"/>
        </pc:sldMkLst>
      </pc:sldChg>
      <pc:sldChg chg="del">
        <pc:chgData name="Clements, William" userId="cbdb0636-a496-422a-8d40-98c53d494d26" providerId="ADAL" clId="{E2A85BEF-B5F7-8641-A684-4756B2003428}" dt="2023-09-20T14:43:22.728" v="45" actId="2696"/>
        <pc:sldMkLst>
          <pc:docMk/>
          <pc:sldMk cId="3091762943" sldId="361"/>
        </pc:sldMkLst>
      </pc:sldChg>
      <pc:sldChg chg="addSp delSp modSp del mod">
        <pc:chgData name="Clements, William" userId="cbdb0636-a496-422a-8d40-98c53d494d26" providerId="ADAL" clId="{E2A85BEF-B5F7-8641-A684-4756B2003428}" dt="2023-09-20T14:43:22.728" v="45" actId="2696"/>
        <pc:sldMkLst>
          <pc:docMk/>
          <pc:sldMk cId="2405890525" sldId="362"/>
        </pc:sldMkLst>
        <pc:spChg chg="mod">
          <ac:chgData name="Clements, William" userId="cbdb0636-a496-422a-8d40-98c53d494d26" providerId="ADAL" clId="{E2A85BEF-B5F7-8641-A684-4756B2003428}" dt="2023-09-14T22:57:30.062" v="21" actId="20577"/>
          <ac:spMkLst>
            <pc:docMk/>
            <pc:sldMk cId="2405890525" sldId="362"/>
            <ac:spMk id="6" creationId="{ED8CFD13-9523-50F2-7328-DB11EB37ACF7}"/>
          </ac:spMkLst>
        </pc:spChg>
        <pc:spChg chg="add del mod">
          <ac:chgData name="Clements, William" userId="cbdb0636-a496-422a-8d40-98c53d494d26" providerId="ADAL" clId="{E2A85BEF-B5F7-8641-A684-4756B2003428}" dt="2023-09-14T22:56:50.726" v="14"/>
          <ac:spMkLst>
            <pc:docMk/>
            <pc:sldMk cId="2405890525" sldId="362"/>
            <ac:spMk id="9" creationId="{ABF0DF7D-5A74-5027-4A63-E32086820C56}"/>
          </ac:spMkLst>
        </pc:spChg>
        <pc:spChg chg="add del">
          <ac:chgData name="Clements, William" userId="cbdb0636-a496-422a-8d40-98c53d494d26" providerId="ADAL" clId="{E2A85BEF-B5F7-8641-A684-4756B2003428}" dt="2023-09-14T22:57:03.800" v="16" actId="22"/>
          <ac:spMkLst>
            <pc:docMk/>
            <pc:sldMk cId="2405890525" sldId="362"/>
            <ac:spMk id="11" creationId="{507236C6-28BE-8CAC-C070-6C382CE4B312}"/>
          </ac:spMkLst>
        </pc:spChg>
        <pc:graphicFrameChg chg="add mod modGraphic">
          <ac:chgData name="Clements, William" userId="cbdb0636-a496-422a-8d40-98c53d494d26" providerId="ADAL" clId="{E2A85BEF-B5F7-8641-A684-4756B2003428}" dt="2023-09-14T22:55:44.181" v="3" actId="1076"/>
          <ac:graphicFrameMkLst>
            <pc:docMk/>
            <pc:sldMk cId="2405890525" sldId="362"/>
            <ac:graphicFrameMk id="7" creationId="{C3D429BE-7756-35EE-86A5-D24DFE616037}"/>
          </ac:graphicFrameMkLst>
        </pc:graphicFrameChg>
      </pc:sldChg>
    </pc:docChg>
  </pc:docChgLst>
  <pc:docChgLst>
    <pc:chgData name="Clements, William" userId="cbdb0636-a496-422a-8d40-98c53d494d26" providerId="ADAL" clId="{3A0A02E1-49F7-A545-89E3-A1DCDE96A9F2}"/>
    <pc:docChg chg="modSld">
      <pc:chgData name="Clements, William" userId="cbdb0636-a496-422a-8d40-98c53d494d26" providerId="ADAL" clId="{3A0A02E1-49F7-A545-89E3-A1DCDE96A9F2}" dt="2024-01-19T19:33:39.624" v="4" actId="1076"/>
      <pc:docMkLst>
        <pc:docMk/>
      </pc:docMkLst>
      <pc:sldChg chg="addSp modSp">
        <pc:chgData name="Clements, William" userId="cbdb0636-a496-422a-8d40-98c53d494d26" providerId="ADAL" clId="{3A0A02E1-49F7-A545-89E3-A1DCDE96A9F2}" dt="2024-01-19T18:29:46.667" v="2"/>
        <pc:sldMkLst>
          <pc:docMk/>
          <pc:sldMk cId="1722437050" sldId="337"/>
        </pc:sldMkLst>
        <pc:picChg chg="add mod">
          <ac:chgData name="Clements, William" userId="cbdb0636-a496-422a-8d40-98c53d494d26" providerId="ADAL" clId="{3A0A02E1-49F7-A545-89E3-A1DCDE96A9F2}" dt="2024-01-19T18:29:46.667" v="2"/>
          <ac:picMkLst>
            <pc:docMk/>
            <pc:sldMk cId="1722437050" sldId="337"/>
            <ac:picMk id="4" creationId="{73D7D140-8839-4A35-DD2A-40EFA255D39D}"/>
          </ac:picMkLst>
        </pc:picChg>
        <pc:picChg chg="add">
          <ac:chgData name="Clements, William" userId="cbdb0636-a496-422a-8d40-98c53d494d26" providerId="ADAL" clId="{3A0A02E1-49F7-A545-89E3-A1DCDE96A9F2}" dt="2024-01-19T18:29:31.040" v="0"/>
          <ac:picMkLst>
            <pc:docMk/>
            <pc:sldMk cId="1722437050" sldId="337"/>
            <ac:picMk id="1026" creationId="{6FBEB777-BAC9-0828-11DE-6F2027141F0A}"/>
          </ac:picMkLst>
        </pc:picChg>
      </pc:sldChg>
      <pc:sldChg chg="addSp modSp">
        <pc:chgData name="Clements, William" userId="cbdb0636-a496-422a-8d40-98c53d494d26" providerId="ADAL" clId="{3A0A02E1-49F7-A545-89E3-A1DCDE96A9F2}" dt="2024-01-19T19:33:39.624" v="4" actId="1076"/>
        <pc:sldMkLst>
          <pc:docMk/>
          <pc:sldMk cId="3883074390" sldId="338"/>
        </pc:sldMkLst>
        <pc:picChg chg="add mod">
          <ac:chgData name="Clements, William" userId="cbdb0636-a496-422a-8d40-98c53d494d26" providerId="ADAL" clId="{3A0A02E1-49F7-A545-89E3-A1DCDE96A9F2}" dt="2024-01-19T19:33:39.624" v="4" actId="1076"/>
          <ac:picMkLst>
            <pc:docMk/>
            <pc:sldMk cId="3883074390" sldId="338"/>
            <ac:picMk id="2050" creationId="{C96ECDD5-6041-42BF-B758-B96B11CB5F41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8.tif>
</file>

<file path=ppt/media/image19.jpeg>
</file>

<file path=ppt/media/image19.png>
</file>

<file path=ppt/media/image2.jpeg>
</file>

<file path=ppt/media/image2.png>
</file>

<file path=ppt/media/image20.jpe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7.png>
</file>

<file path=ppt/media/image28.png>
</file>

<file path=ppt/media/image3.jpg>
</file>

<file path=ppt/media/image31.png>
</file>

<file path=ppt/media/image4.png>
</file>

<file path=ppt/media/image41.png>
</file>

<file path=ppt/media/image42.png>
</file>

<file path=ppt/media/image43.png>
</file>

<file path=ppt/media/image44.png>
</file>

<file path=ppt/media/image5.png>
</file>

<file path=ppt/media/image50.png>
</file>

<file path=ppt/media/image6.png>
</file>

<file path=ppt/media/image60.png>
</file>

<file path=ppt/media/image61.png>
</file>

<file path=ppt/media/image7.png>
</file>

<file path=ppt/media/image70.png>
</file>

<file path=ppt/media/image71.png>
</file>

<file path=ppt/media/image8.png>
</file>

<file path=ppt/media/image80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854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25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126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21"/>
          </p:nvPr>
        </p:nvSpPr>
        <p:spPr>
          <a:xfrm>
            <a:off x="6226969" y="535781"/>
            <a:ext cx="5151438" cy="57953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892969" y="535781"/>
            <a:ext cx="5000625" cy="2812852"/>
          </a:xfrm>
          <a:prstGeom prst="rect">
            <a:avLst/>
          </a:prstGeom>
        </p:spPr>
        <p:txBody>
          <a:bodyPr anchor="b"/>
          <a:lstStyle>
            <a:lvl1pPr>
              <a:defRPr sz="4219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92969" y="3518297"/>
            <a:ext cx="5000625" cy="2812852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250"/>
            </a:lvl1pPr>
            <a:lvl2pPr marL="0" indent="0" algn="ctr">
              <a:spcBef>
                <a:spcPts val="0"/>
              </a:spcBef>
              <a:buSzTx/>
              <a:buNone/>
              <a:defRPr sz="2250"/>
            </a:lvl2pPr>
            <a:lvl3pPr marL="0" indent="0" algn="ctr">
              <a:spcBef>
                <a:spcPts val="0"/>
              </a:spcBef>
              <a:buSzTx/>
              <a:buNone/>
              <a:defRPr sz="2250"/>
            </a:lvl3pPr>
            <a:lvl4pPr marL="0" indent="0" algn="ctr">
              <a:spcBef>
                <a:spcPts val="0"/>
              </a:spcBef>
              <a:buSzTx/>
              <a:buNone/>
              <a:defRPr sz="2250"/>
            </a:lvl4pPr>
            <a:lvl5pPr marL="0" indent="0" algn="ctr">
              <a:spcBef>
                <a:spcPts val="0"/>
              </a:spcBef>
              <a:buSzTx/>
              <a:buNone/>
              <a:defRPr sz="225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17310" y="6500812"/>
            <a:ext cx="345473" cy="267891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361255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882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4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365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20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3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95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412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717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21751-002D-0E42-B339-C4B3D9EC17F7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34B37-6DAF-7D43-ABBD-E391042D0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204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0.png"/><Relationship Id="rId7" Type="http://schemas.openxmlformats.org/officeDocument/2006/relationships/image" Target="../media/image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0.png"/><Relationship Id="rId4" Type="http://schemas.openxmlformats.org/officeDocument/2006/relationships/image" Target="../media/image61.pn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.png"/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0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7.png"/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27.png"/><Relationship Id="rId4" Type="http://schemas.openxmlformats.org/officeDocument/2006/relationships/image" Target="../media/image7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0.png"/><Relationship Id="rId7" Type="http://schemas.openxmlformats.org/officeDocument/2006/relationships/image" Target="../media/image6.png"/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olab.research.google.com/github/byui-cse/cse280-course-notebooks/blob/main/examples/examples-w03-predicates-quantifiers.ipynb" TargetMode="External"/><Relationship Id="rId5" Type="http://schemas.openxmlformats.org/officeDocument/2006/relationships/image" Target="../media/image28.png"/><Relationship Id="rId4" Type="http://schemas.openxmlformats.org/officeDocument/2006/relationships/image" Target="../media/image7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github/byui-cse/cse280-course-notebooks/blob/main/examples/examples-w03-predicates-quantifiers.ipynb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8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colab.research.google.com/github/byui-cse/cse280-course-notebooks/blob/main/examples/examples-w03-predicates-quantifiers.ipynb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989D7-3776-2745-9CDE-19957B7B6E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CSE 280 Discrete Mathematics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283A4D-3BA1-960A-EA42-F64F20A85C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Week 02 Day 2</a:t>
            </a:r>
          </a:p>
          <a:p>
            <a:r>
              <a:rPr lang="en-US" dirty="0"/>
              <a:t>W. Clements</a:t>
            </a:r>
          </a:p>
          <a:p>
            <a:r>
              <a:rPr lang="en-US" dirty="0"/>
              <a:t>Predicates &amp; Qualifiers 1.6-1.7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158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6FE50-2BD3-445A-BFC5-BB2579012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Quantifier Symbols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332005-3DB7-F07E-EE6F-1CCF9519836B}"/>
              </a:ext>
            </a:extLst>
          </p:cNvPr>
          <p:cNvSpPr txBox="1"/>
          <p:nvPr/>
        </p:nvSpPr>
        <p:spPr>
          <a:xfrm>
            <a:off x="1616105" y="1806167"/>
            <a:ext cx="2608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000" dirty="0"/>
              <a:t>Universal quantifier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0668068-0C69-990F-939F-089028633199}"/>
                  </a:ext>
                </a:extLst>
              </p:cNvPr>
              <p:cNvSpPr txBox="1"/>
              <p:nvPr/>
            </p:nvSpPr>
            <p:spPr>
              <a:xfrm>
                <a:off x="595045" y="1621501"/>
                <a:ext cx="59951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∀</m:t>
                    </m:r>
                  </m:oMath>
                </a14:m>
                <a:r>
                  <a:rPr lang="en-US" sz="4400" b="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0668068-0C69-990F-939F-089028633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045" y="1621501"/>
                <a:ext cx="599517" cy="76944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4478833-399D-347E-379B-7472A2D50C58}"/>
              </a:ext>
            </a:extLst>
          </p:cNvPr>
          <p:cNvSpPr txBox="1"/>
          <p:nvPr/>
        </p:nvSpPr>
        <p:spPr>
          <a:xfrm>
            <a:off x="1616105" y="1258643"/>
            <a:ext cx="13356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Name 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BDE8FF-9F02-5456-B6BB-2B9AB1B323CB}"/>
              </a:ext>
            </a:extLst>
          </p:cNvPr>
          <p:cNvSpPr txBox="1"/>
          <p:nvPr/>
        </p:nvSpPr>
        <p:spPr>
          <a:xfrm>
            <a:off x="5201524" y="1258643"/>
            <a:ext cx="4538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What does it mean in English?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08232-8369-806F-E37C-FDE808F3B32D}"/>
              </a:ext>
            </a:extLst>
          </p:cNvPr>
          <p:cNvSpPr txBox="1"/>
          <p:nvPr/>
        </p:nvSpPr>
        <p:spPr>
          <a:xfrm>
            <a:off x="5201524" y="1806167"/>
            <a:ext cx="35750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For every, Every, All, For all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EE87847-A0D3-E0C7-8C7F-ED6F1B827669}"/>
                  </a:ext>
                </a:extLst>
              </p:cNvPr>
              <p:cNvSpPr txBox="1"/>
              <p:nvPr/>
            </p:nvSpPr>
            <p:spPr>
              <a:xfrm>
                <a:off x="595046" y="2582572"/>
                <a:ext cx="59951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∃</m:t>
                    </m:r>
                  </m:oMath>
                </a14:m>
                <a:r>
                  <a:rPr lang="en-US" sz="4400" b="0" dirty="0"/>
                  <a:t>  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EE87847-A0D3-E0C7-8C7F-ED6F1B8276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046" y="2582572"/>
                <a:ext cx="599517" cy="76944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7512020C-6980-4FBB-1CA5-034CBC71D91F}"/>
              </a:ext>
            </a:extLst>
          </p:cNvPr>
          <p:cNvSpPr txBox="1"/>
          <p:nvPr/>
        </p:nvSpPr>
        <p:spPr>
          <a:xfrm>
            <a:off x="1616105" y="2764503"/>
            <a:ext cx="27510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000" dirty="0"/>
              <a:t>Existential quantifier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CE6DD1-08F3-9C33-C144-12F634F0F564}"/>
              </a:ext>
            </a:extLst>
          </p:cNvPr>
          <p:cNvSpPr txBox="1"/>
          <p:nvPr/>
        </p:nvSpPr>
        <p:spPr>
          <a:xfrm>
            <a:off x="5201523" y="2764816"/>
            <a:ext cx="45384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/>
              <a:t>There is at least one, s</a:t>
            </a:r>
            <a:r>
              <a:rPr lang="en-US" sz="2000" dirty="0"/>
              <a:t>ome, for some, at least one, there 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E2063A8-6988-2D03-909F-BBA22A3B84FA}"/>
                  </a:ext>
                </a:extLst>
              </p:cNvPr>
              <p:cNvSpPr txBox="1"/>
              <p:nvPr/>
            </p:nvSpPr>
            <p:spPr>
              <a:xfrm>
                <a:off x="203748" y="4492146"/>
                <a:ext cx="873981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¬∃</m:t>
                    </m:r>
                  </m:oMath>
                </a14:m>
                <a:r>
                  <a:rPr lang="en-US" sz="4400" b="0" dirty="0"/>
                  <a:t>  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E2063A8-6988-2D03-909F-BBA22A3B84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748" y="4492146"/>
                <a:ext cx="873981" cy="76944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79734032-D3C0-D625-CD96-90239ED20A26}"/>
              </a:ext>
            </a:extLst>
          </p:cNvPr>
          <p:cNvSpPr txBox="1"/>
          <p:nvPr/>
        </p:nvSpPr>
        <p:spPr>
          <a:xfrm>
            <a:off x="1616105" y="3717368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000" dirty="0"/>
              <a:t>Universal quantifier, </a:t>
            </a:r>
          </a:p>
          <a:p>
            <a:pPr marL="0" indent="0">
              <a:buNone/>
            </a:pPr>
            <a:r>
              <a:rPr lang="en-US" sz="2000" dirty="0"/>
              <a:t>negated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ABDA9D1-1BCF-FAD2-96C1-4272DA39DF3F}"/>
                  </a:ext>
                </a:extLst>
              </p:cNvPr>
              <p:cNvSpPr txBox="1"/>
              <p:nvPr/>
            </p:nvSpPr>
            <p:spPr>
              <a:xfrm>
                <a:off x="139535" y="3537359"/>
                <a:ext cx="1002409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¬∀</m:t>
                    </m:r>
                  </m:oMath>
                </a14:m>
                <a:r>
                  <a:rPr lang="en-US" sz="4400" b="0" dirty="0"/>
                  <a:t> 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ABDA9D1-1BCF-FAD2-96C1-4272DA39DF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535" y="3537359"/>
                <a:ext cx="1002409" cy="76944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BD71F9FE-12F4-FC70-8855-1B79799D1829}"/>
              </a:ext>
            </a:extLst>
          </p:cNvPr>
          <p:cNvSpPr txBox="1"/>
          <p:nvPr/>
        </p:nvSpPr>
        <p:spPr>
          <a:xfrm>
            <a:off x="5181461" y="3722025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Not every, not all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A6E68F-4525-C2CD-C669-E3AE735EF0B0}"/>
              </a:ext>
            </a:extLst>
          </p:cNvPr>
          <p:cNvSpPr txBox="1"/>
          <p:nvPr/>
        </p:nvSpPr>
        <p:spPr>
          <a:xfrm>
            <a:off x="1616105" y="4625066"/>
            <a:ext cx="28921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000" dirty="0"/>
              <a:t>Existential quantifier, </a:t>
            </a:r>
          </a:p>
          <a:p>
            <a:pPr marL="0" indent="0">
              <a:buNone/>
            </a:pPr>
            <a:r>
              <a:rPr lang="en-US" sz="2000" dirty="0"/>
              <a:t>negated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C74C4F-D349-6B98-F0FD-F31385093BAE}"/>
              </a:ext>
            </a:extLst>
          </p:cNvPr>
          <p:cNvSpPr txBox="1"/>
          <p:nvPr/>
        </p:nvSpPr>
        <p:spPr>
          <a:xfrm>
            <a:off x="5181461" y="4625066"/>
            <a:ext cx="40409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There is not one, there are none, there are not any, none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1AC61D-9938-11C8-B52B-BFEA38AFC1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6310" y="2292136"/>
            <a:ext cx="4572000" cy="50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5948ED-8912-05C6-9AC8-109642AC84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36310" y="3304320"/>
            <a:ext cx="3314700" cy="4953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5209A50-7EB3-AF99-7F1D-362DEAF9CA6B}"/>
                  </a:ext>
                </a:extLst>
              </p:cNvPr>
              <p:cNvSpPr txBox="1"/>
              <p:nvPr/>
            </p:nvSpPr>
            <p:spPr>
              <a:xfrm>
                <a:off x="991402" y="5766302"/>
                <a:ext cx="355257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LaTeX for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∀</m:t>
                    </m:r>
                  </m:oMath>
                </a14:m>
                <a:r>
                  <a:rPr lang="en-US" sz="2800" dirty="0"/>
                  <a:t> is </a:t>
                </a:r>
                <a:r>
                  <a:rPr lang="en-US" sz="2800" b="1" dirty="0"/>
                  <a:t>\</a:t>
                </a:r>
                <a:r>
                  <a:rPr lang="en-US" sz="2800" b="1" dirty="0" err="1"/>
                  <a:t>forall</a:t>
                </a:r>
                <a:endParaRPr lang="en-US" sz="2800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5209A50-7EB3-AF99-7F1D-362DEAF9CA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402" y="5766302"/>
                <a:ext cx="3552576" cy="523220"/>
              </a:xfrm>
              <a:prstGeom prst="rect">
                <a:avLst/>
              </a:prstGeom>
              <a:blipFill>
                <a:blip r:embed="rId8"/>
                <a:stretch>
                  <a:fillRect l="-3571" t="-14286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FC305E4-3C1E-D7EE-7C47-CC40F48086ED}"/>
                  </a:ext>
                </a:extLst>
              </p:cNvPr>
              <p:cNvSpPr txBox="1"/>
              <p:nvPr/>
            </p:nvSpPr>
            <p:spPr>
              <a:xfrm>
                <a:off x="6096000" y="5766302"/>
                <a:ext cx="364394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LaTeX for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∃</m:t>
                    </m:r>
                  </m:oMath>
                </a14:m>
                <a:r>
                  <a:rPr lang="en-US" sz="2800" dirty="0"/>
                  <a:t> is </a:t>
                </a:r>
                <a:r>
                  <a:rPr lang="en-US" sz="2800" b="1" dirty="0"/>
                  <a:t>\exists</a:t>
                </a: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FC305E4-3C1E-D7EE-7C47-CC40F48086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5766302"/>
                <a:ext cx="3643946" cy="523220"/>
              </a:xfrm>
              <a:prstGeom prst="rect">
                <a:avLst/>
              </a:prstGeom>
              <a:blipFill>
                <a:blip r:embed="rId9"/>
                <a:stretch>
                  <a:fillRect l="-3819" t="-14286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0631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7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Example: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/>
                  <a:t> represent the statement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+1&gt;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truth value of: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where the universe of discourse or </a:t>
                </a:r>
                <a:r>
                  <a:rPr lang="en-US" b="1" dirty="0"/>
                  <a:t>domain</a:t>
                </a:r>
                <a:r>
                  <a:rPr lang="en-US" dirty="0"/>
                  <a:t> is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We can also say: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  <a:blipFill>
                <a:blip r:embed="rId2"/>
                <a:stretch>
                  <a:fillRect l="-1418" t="-16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1475A2E-E60E-4C30-8236-E9BF71E8715C}"/>
                  </a:ext>
                </a:extLst>
              </p:cNvPr>
              <p:cNvSpPr txBox="1"/>
              <p:nvPr/>
            </p:nvSpPr>
            <p:spPr>
              <a:xfrm>
                <a:off x="8661621" y="4353814"/>
                <a:ext cx="2177199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= Real Numbers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1475A2E-E60E-4C30-8236-E9BF71E871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1621" y="4353814"/>
                <a:ext cx="2177199" cy="923330"/>
              </a:xfrm>
              <a:prstGeom prst="rect">
                <a:avLst/>
              </a:prstGeom>
              <a:blipFill>
                <a:blip r:embed="rId3"/>
                <a:stretch>
                  <a:fillRect t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C46E86E-DF3F-75DF-64BA-E30F2A6C9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0" y="9625"/>
            <a:ext cx="4572000" cy="50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530C53-E11F-4D6B-8A0E-FB85F3B84F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0" y="467357"/>
            <a:ext cx="3314700" cy="495300"/>
          </a:xfrm>
          <a:prstGeom prst="rect">
            <a:avLst/>
          </a:prstGeom>
        </p:spPr>
      </p:pic>
      <p:pic>
        <p:nvPicPr>
          <p:cNvPr id="2050" name="Picture 2" descr="Real Numbers, Class 10, Maths Detailed Chapter Notes PDF Download">
            <a:extLst>
              <a:ext uri="{FF2B5EF4-FFF2-40B4-BE49-F238E27FC236}">
                <a16:creationId xmlns:a16="http://schemas.microsoft.com/office/drawing/2014/main" id="{C96ECDD5-6041-42BF-B758-B96B11CB5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5070" y="1250684"/>
            <a:ext cx="36703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074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Example: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/>
                  <a:t> represent the statement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&gt;3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truth value of: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where the </a:t>
                </a:r>
                <a:r>
                  <a:rPr lang="en-US" b="1" dirty="0"/>
                  <a:t>domain</a:t>
                </a:r>
                <a:r>
                  <a:rPr lang="en-US" dirty="0"/>
                  <a:t> is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  <a:blipFill>
                <a:blip r:embed="rId2"/>
                <a:stretch>
                  <a:fillRect l="-1418" t="-16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FF15C150-7C82-14D9-A71E-95039341A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9625"/>
            <a:ext cx="4572000" cy="50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8AE74B-1634-8E61-2008-21A1F077A6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0" y="467357"/>
            <a:ext cx="33147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264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Is it True?"/>
          <p:cNvSpPr txBox="1">
            <a:spLocks noGrp="1"/>
          </p:cNvSpPr>
          <p:nvPr>
            <p:ph type="title"/>
          </p:nvPr>
        </p:nvSpPr>
        <p:spPr>
          <a:xfrm>
            <a:off x="563397" y="231006"/>
            <a:ext cx="4247706" cy="880599"/>
          </a:xfrm>
          <a:prstGeom prst="rect">
            <a:avLst/>
          </a:prstGeom>
        </p:spPr>
        <p:txBody>
          <a:bodyPr/>
          <a:lstStyle/>
          <a:p>
            <a:r>
              <a:rPr dirty="0"/>
              <a:t>Is it True?</a:t>
            </a:r>
          </a:p>
        </p:txBody>
      </p:sp>
      <p:pic>
        <p:nvPicPr>
          <p:cNvPr id="495" name="Image" descr="Image"/>
          <p:cNvPicPr>
            <a:picLocks noChangeAspect="1"/>
          </p:cNvPicPr>
          <p:nvPr/>
        </p:nvPicPr>
        <p:blipFill>
          <a:blip r:embed="rId2"/>
          <a:srcRect l="18989" r="18989"/>
          <a:stretch>
            <a:fillRect/>
          </a:stretch>
        </p:blipFill>
        <p:spPr>
          <a:xfrm>
            <a:off x="678900" y="1246296"/>
            <a:ext cx="2698917" cy="2182704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96" name="Equation"/>
              <p:cNvSpPr txBox="1"/>
              <p:nvPr/>
            </p:nvSpPr>
            <p:spPr>
              <a:xfrm>
                <a:off x="5061572" y="4314520"/>
                <a:ext cx="2447529" cy="54104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642915" latinLnBrk="1">
                  <a:defRPr sz="1800"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516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3516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3516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3516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"</m:t>
                      </m:r>
                      <m:r>
                        <m:rPr>
                          <m:sty m:val="p"/>
                        </m:rPr>
                        <a:rPr lang="en-US" sz="3516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3516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"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516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96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572" y="4314520"/>
                <a:ext cx="2447529" cy="54104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7" name="The universe of discourse, N,…"/>
              <p:cNvSpPr txBox="1"/>
              <p:nvPr/>
            </p:nvSpPr>
            <p:spPr>
              <a:xfrm>
                <a:off x="5061572" y="1111605"/>
                <a:ext cx="4737644" cy="136479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none" lIns="35719" tIns="35719" rIns="35719" bIns="35719" anchor="ctr">
                <a:spAutoFit/>
              </a:bodyPr>
              <a:lstStyle/>
              <a:p>
                <a:r>
                  <a:rPr lang="en-US" sz="2800" dirty="0">
                    <a:solidFill>
                      <a:schemeClr val="tx1"/>
                    </a:solidFill>
                  </a:rPr>
                  <a:t>The universe of discourse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r>
                  <a:rPr lang="en-US" sz="2800" dirty="0">
                    <a:solidFill>
                      <a:schemeClr val="tx1"/>
                    </a:solidFill>
                  </a:rPr>
                  <a:t>is the names of everyone in</a:t>
                </a:r>
              </a:p>
              <a:p>
                <a:r>
                  <a:rPr lang="en-US" sz="2800" dirty="0">
                    <a:solidFill>
                      <a:schemeClr val="tx1"/>
                    </a:solidFill>
                  </a:rPr>
                  <a:t>your group.</a:t>
                </a:r>
              </a:p>
            </p:txBody>
          </p:sp>
        </mc:Choice>
        <mc:Fallback xmlns="">
          <p:sp>
            <p:nvSpPr>
              <p:cNvPr id="497" name="The universe of discourse, N,…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572" y="1111605"/>
                <a:ext cx="4737644" cy="1364797"/>
              </a:xfrm>
              <a:prstGeom prst="rect">
                <a:avLst/>
              </a:prstGeom>
              <a:blipFill>
                <a:blip r:embed="rId4"/>
                <a:stretch>
                  <a:fillRect l="-3732" t="-4911" b="-12946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8" name="Let   mean…"/>
              <p:cNvSpPr txBox="1"/>
              <p:nvPr/>
            </p:nvSpPr>
            <p:spPr>
              <a:xfrm>
                <a:off x="5061571" y="2812674"/>
                <a:ext cx="6149353" cy="93391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square" lIns="35719" tIns="35719" rIns="35719" bIns="35719" anchor="ctr">
                <a:spAutoFit/>
              </a:bodyPr>
              <a:lstStyle/>
              <a:p>
                <a:r>
                  <a:rPr lang="en-US" sz="2800" dirty="0">
                    <a:solidFill>
                      <a:schemeClr val="tx1"/>
                    </a:solidFill>
                  </a:rPr>
                  <a:t>Let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 mean </a:t>
                </a:r>
              </a:p>
              <a:p>
                <a:r>
                  <a:rPr lang="en-US" sz="2800" dirty="0">
                    <a:solidFill>
                      <a:schemeClr val="tx1"/>
                    </a:solidFill>
                  </a:rPr>
                  <a:t>"name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 contains the letter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"</a:t>
                </a:r>
              </a:p>
            </p:txBody>
          </p:sp>
        </mc:Choice>
        <mc:Fallback xmlns="">
          <p:sp>
            <p:nvSpPr>
              <p:cNvPr id="498" name="Let   mean…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571" y="2812674"/>
                <a:ext cx="6149353" cy="933910"/>
              </a:xfrm>
              <a:prstGeom prst="rect">
                <a:avLst/>
              </a:prstGeom>
              <a:blipFill>
                <a:blip r:embed="rId5"/>
                <a:stretch>
                  <a:fillRect l="-2874" t="-7143" b="-18182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094A7B53-9423-F4D3-36D8-D72BEF1F7C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0000" y="9625"/>
            <a:ext cx="4572000" cy="50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F0E918B-F322-A4C2-D92B-B01851FBB3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20000" y="467357"/>
            <a:ext cx="3314700" cy="4953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Is it True?"/>
          <p:cNvSpPr txBox="1">
            <a:spLocks noGrp="1"/>
          </p:cNvSpPr>
          <p:nvPr>
            <p:ph type="title"/>
          </p:nvPr>
        </p:nvSpPr>
        <p:spPr>
          <a:xfrm>
            <a:off x="563397" y="231006"/>
            <a:ext cx="4247706" cy="880599"/>
          </a:xfrm>
          <a:prstGeom prst="rect">
            <a:avLst/>
          </a:prstGeom>
        </p:spPr>
        <p:txBody>
          <a:bodyPr/>
          <a:lstStyle/>
          <a:p>
            <a:r>
              <a:rPr dirty="0"/>
              <a:t>Is it True?</a:t>
            </a:r>
          </a:p>
        </p:txBody>
      </p:sp>
      <p:pic>
        <p:nvPicPr>
          <p:cNvPr id="495" name="Image" descr="Image"/>
          <p:cNvPicPr>
            <a:picLocks noChangeAspect="1"/>
          </p:cNvPicPr>
          <p:nvPr/>
        </p:nvPicPr>
        <p:blipFill>
          <a:blip r:embed="rId2"/>
          <a:srcRect l="18989" r="18989"/>
          <a:stretch>
            <a:fillRect/>
          </a:stretch>
        </p:blipFill>
        <p:spPr>
          <a:xfrm>
            <a:off x="678900" y="1246296"/>
            <a:ext cx="2698917" cy="2182704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97" name="The universe of discourse, N,…"/>
              <p:cNvSpPr txBox="1"/>
              <p:nvPr/>
            </p:nvSpPr>
            <p:spPr>
              <a:xfrm>
                <a:off x="5061572" y="1111605"/>
                <a:ext cx="4737644" cy="136479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wrap="none" lIns="35719" tIns="35719" rIns="35719" bIns="35719" anchor="ctr">
                <a:spAutoFit/>
              </a:bodyPr>
              <a:lstStyle/>
              <a:p>
                <a:r>
                  <a:rPr lang="en-US" sz="2800" dirty="0">
                    <a:solidFill>
                      <a:schemeClr val="tx1"/>
                    </a:solidFill>
                  </a:rPr>
                  <a:t>The universe of discourse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r>
                  <a:rPr lang="en-US" sz="2800" dirty="0">
                    <a:solidFill>
                      <a:schemeClr val="tx1"/>
                    </a:solidFill>
                  </a:rPr>
                  <a:t>is the names of everyone in</a:t>
                </a:r>
              </a:p>
              <a:p>
                <a:r>
                  <a:rPr lang="en-US" sz="2800" dirty="0">
                    <a:solidFill>
                      <a:schemeClr val="tx1"/>
                    </a:solidFill>
                  </a:rPr>
                  <a:t>your group.</a:t>
                </a:r>
              </a:p>
            </p:txBody>
          </p:sp>
        </mc:Choice>
        <mc:Fallback xmlns="">
          <p:sp>
            <p:nvSpPr>
              <p:cNvPr id="497" name="The universe of discourse, N,…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572" y="1111605"/>
                <a:ext cx="4737644" cy="1364797"/>
              </a:xfrm>
              <a:prstGeom prst="rect">
                <a:avLst/>
              </a:prstGeom>
              <a:blipFill>
                <a:blip r:embed="rId3"/>
                <a:stretch>
                  <a:fillRect l="-3732" t="-4911" b="-12946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8" name="Let   mean…"/>
              <p:cNvSpPr txBox="1"/>
              <p:nvPr/>
            </p:nvSpPr>
            <p:spPr>
              <a:xfrm>
                <a:off x="5061572" y="2812674"/>
                <a:ext cx="5152694" cy="93391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wrap="none" lIns="35719" tIns="35719" rIns="35719" bIns="35719" anchor="ctr">
                <a:spAutoFit/>
              </a:bodyPr>
              <a:lstStyle/>
              <a:p>
                <a:r>
                  <a:rPr lang="en-US" sz="2800" dirty="0">
                    <a:solidFill>
                      <a:schemeClr val="tx1"/>
                    </a:solidFill>
                  </a:rPr>
                  <a:t>Let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 mean </a:t>
                </a:r>
              </a:p>
              <a:p>
                <a:r>
                  <a:rPr lang="en-US" sz="2800" dirty="0">
                    <a:solidFill>
                      <a:schemeClr val="tx1"/>
                    </a:solidFill>
                  </a:rPr>
                  <a:t>"name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 contains the letter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"</a:t>
                </a:r>
              </a:p>
            </p:txBody>
          </p:sp>
        </mc:Choice>
        <mc:Fallback xmlns="">
          <p:sp>
            <p:nvSpPr>
              <p:cNvPr id="498" name="Let   mean…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572" y="2812674"/>
                <a:ext cx="5152694" cy="933910"/>
              </a:xfrm>
              <a:prstGeom prst="rect">
                <a:avLst/>
              </a:prstGeom>
              <a:blipFill>
                <a:blip r:embed="rId4"/>
                <a:stretch>
                  <a:fillRect l="-3428" t="-7143" r="-236" b="-18182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Equation">
                <a:extLst>
                  <a:ext uri="{FF2B5EF4-FFF2-40B4-BE49-F238E27FC236}">
                    <a16:creationId xmlns:a16="http://schemas.microsoft.com/office/drawing/2014/main" id="{C9A215EF-FB8C-48CF-9DC0-8DD5D76C55A2}"/>
                  </a:ext>
                </a:extLst>
              </p:cNvPr>
              <p:cNvSpPr txBox="1"/>
              <p:nvPr/>
            </p:nvSpPr>
            <p:spPr>
              <a:xfrm>
                <a:off x="5061572" y="4295270"/>
                <a:ext cx="2784160" cy="54104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642915" latinLnBrk="1">
                  <a:defRPr sz="1800"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516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¬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3516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3516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"</m:t>
                      </m:r>
                      <m:r>
                        <m:rPr>
                          <m:sty m:val="p"/>
                        </m:rPr>
                        <a:rPr lang="en-US" sz="3516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3516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"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516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Equation">
                <a:extLst>
                  <a:ext uri="{FF2B5EF4-FFF2-40B4-BE49-F238E27FC236}">
                    <a16:creationId xmlns:a16="http://schemas.microsoft.com/office/drawing/2014/main" id="{C9A215EF-FB8C-48CF-9DC0-8DD5D76C55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572" y="4295270"/>
                <a:ext cx="2784160" cy="54104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02F40F74-160C-35C7-4D93-169BF74887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0000" y="9625"/>
            <a:ext cx="4572000" cy="50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94A912-287D-C66E-3A86-8BB4D088DD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20000" y="467357"/>
            <a:ext cx="33147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2344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Is it True?"/>
          <p:cNvSpPr txBox="1">
            <a:spLocks noGrp="1"/>
          </p:cNvSpPr>
          <p:nvPr>
            <p:ph type="title"/>
          </p:nvPr>
        </p:nvSpPr>
        <p:spPr>
          <a:xfrm>
            <a:off x="563397" y="231006"/>
            <a:ext cx="4247706" cy="880599"/>
          </a:xfrm>
          <a:prstGeom prst="rect">
            <a:avLst/>
          </a:prstGeom>
        </p:spPr>
        <p:txBody>
          <a:bodyPr/>
          <a:lstStyle/>
          <a:p>
            <a:r>
              <a:rPr dirty="0"/>
              <a:t>Is it True?</a:t>
            </a:r>
          </a:p>
        </p:txBody>
      </p:sp>
      <p:pic>
        <p:nvPicPr>
          <p:cNvPr id="495" name="Image" descr="Image"/>
          <p:cNvPicPr>
            <a:picLocks noChangeAspect="1"/>
          </p:cNvPicPr>
          <p:nvPr/>
        </p:nvPicPr>
        <p:blipFill>
          <a:blip r:embed="rId2"/>
          <a:srcRect l="18989" r="18989"/>
          <a:stretch>
            <a:fillRect/>
          </a:stretch>
        </p:blipFill>
        <p:spPr>
          <a:xfrm>
            <a:off x="678900" y="1246296"/>
            <a:ext cx="2698917" cy="2182704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97" name="The universe of discourse, N,…"/>
              <p:cNvSpPr txBox="1"/>
              <p:nvPr/>
            </p:nvSpPr>
            <p:spPr>
              <a:xfrm>
                <a:off x="5061572" y="1111605"/>
                <a:ext cx="4737644" cy="136479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none" lIns="35719" tIns="35719" rIns="35719" bIns="35719" anchor="ctr">
                <a:spAutoFit/>
              </a:bodyPr>
              <a:lstStyle/>
              <a:p>
                <a:r>
                  <a:rPr lang="en-US" sz="2800" dirty="0">
                    <a:solidFill>
                      <a:schemeClr val="tx1"/>
                    </a:solidFill>
                  </a:rPr>
                  <a:t>The universe of discourse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 </a:t>
                </a:r>
              </a:p>
              <a:p>
                <a:r>
                  <a:rPr lang="en-US" sz="2800" dirty="0">
                    <a:solidFill>
                      <a:schemeClr val="tx1"/>
                    </a:solidFill>
                  </a:rPr>
                  <a:t>is the names of everyone in</a:t>
                </a:r>
              </a:p>
              <a:p>
                <a:r>
                  <a:rPr lang="en-US" sz="2800" dirty="0">
                    <a:solidFill>
                      <a:schemeClr val="tx1"/>
                    </a:solidFill>
                  </a:rPr>
                  <a:t>your group.</a:t>
                </a:r>
              </a:p>
            </p:txBody>
          </p:sp>
        </mc:Choice>
        <mc:Fallback xmlns="">
          <p:sp>
            <p:nvSpPr>
              <p:cNvPr id="497" name="The universe of discourse, N,…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572" y="1111605"/>
                <a:ext cx="4737644" cy="1364797"/>
              </a:xfrm>
              <a:prstGeom prst="rect">
                <a:avLst/>
              </a:prstGeom>
              <a:blipFill>
                <a:blip r:embed="rId3"/>
                <a:stretch>
                  <a:fillRect l="-3732" t="-4911" b="-12946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8" name="Let   mean…"/>
              <p:cNvSpPr txBox="1"/>
              <p:nvPr/>
            </p:nvSpPr>
            <p:spPr>
              <a:xfrm>
                <a:off x="5061572" y="2812674"/>
                <a:ext cx="5152694" cy="93391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wrap="none" lIns="35719" tIns="35719" rIns="35719" bIns="35719" anchor="ctr">
                <a:spAutoFit/>
              </a:bodyPr>
              <a:lstStyle/>
              <a:p>
                <a:r>
                  <a:rPr lang="en-US" sz="2800" dirty="0">
                    <a:solidFill>
                      <a:schemeClr val="tx1"/>
                    </a:solidFill>
                  </a:rPr>
                  <a:t>Let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 mean </a:t>
                </a:r>
              </a:p>
              <a:p>
                <a:r>
                  <a:rPr lang="en-US" sz="2800" dirty="0">
                    <a:solidFill>
                      <a:schemeClr val="tx1"/>
                    </a:solidFill>
                  </a:rPr>
                  <a:t>"name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 contains the letter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</a:rPr>
                  <a:t>"</a:t>
                </a:r>
              </a:p>
            </p:txBody>
          </p:sp>
        </mc:Choice>
        <mc:Fallback xmlns="">
          <p:sp>
            <p:nvSpPr>
              <p:cNvPr id="498" name="Let   mean…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572" y="2812674"/>
                <a:ext cx="5152694" cy="933910"/>
              </a:xfrm>
              <a:prstGeom prst="rect">
                <a:avLst/>
              </a:prstGeom>
              <a:blipFill>
                <a:blip r:embed="rId4"/>
                <a:stretch>
                  <a:fillRect l="-3428" t="-7143" r="-236" b="-18182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Equation">
                <a:extLst>
                  <a:ext uri="{FF2B5EF4-FFF2-40B4-BE49-F238E27FC236}">
                    <a16:creationId xmlns:a16="http://schemas.microsoft.com/office/drawing/2014/main" id="{C9A215EF-FB8C-48CF-9DC0-8DD5D76C55A2}"/>
                  </a:ext>
                </a:extLst>
              </p:cNvPr>
              <p:cNvSpPr txBox="1"/>
              <p:nvPr/>
            </p:nvSpPr>
            <p:spPr>
              <a:xfrm>
                <a:off x="5061572" y="4295270"/>
                <a:ext cx="2428293" cy="54104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642915" latinLnBrk="1">
                  <a:defRPr sz="1800"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516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∃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3516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3516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"</m:t>
                      </m:r>
                      <m:r>
                        <m:rPr>
                          <m:sty m:val="p"/>
                        </m:rPr>
                        <a:rPr lang="en-US" sz="3516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  <m:r>
                        <a:rPr lang="en-US" sz="3516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"</m:t>
                      </m:r>
                      <m:r>
                        <a:rPr lang="en-US" sz="3516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516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Equation">
                <a:extLst>
                  <a:ext uri="{FF2B5EF4-FFF2-40B4-BE49-F238E27FC236}">
                    <a16:creationId xmlns:a16="http://schemas.microsoft.com/office/drawing/2014/main" id="{C9A215EF-FB8C-48CF-9DC0-8DD5D76C55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572" y="4295270"/>
                <a:ext cx="2428293" cy="54104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A679C6D3-4E97-497B-BF11-4229A8DA4C56}"/>
              </a:ext>
            </a:extLst>
          </p:cNvPr>
          <p:cNvSpPr txBox="1"/>
          <p:nvPr/>
        </p:nvSpPr>
        <p:spPr>
          <a:xfrm>
            <a:off x="678900" y="5200336"/>
            <a:ext cx="84401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can we express this in Python, without using loops?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56230-17CC-463A-A4B4-8326088FBC47}"/>
              </a:ext>
            </a:extLst>
          </p:cNvPr>
          <p:cNvSpPr txBox="1"/>
          <p:nvPr/>
        </p:nvSpPr>
        <p:spPr>
          <a:xfrm>
            <a:off x="1809551" y="5922101"/>
            <a:ext cx="93602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</a:rPr>
              <a:t>len</a:t>
            </a:r>
            <a:r>
              <a:rPr lang="en-US" sz="2400" dirty="0">
                <a:latin typeface="Consolas" panose="020B0609020204030204" pitchFamily="49" charset="0"/>
              </a:rPr>
              <a:t>(list(filter(lambda name: 'e' in name, names))) &gt; 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06CF3F-273C-495F-902C-0A458FA4C073}"/>
              </a:ext>
            </a:extLst>
          </p:cNvPr>
          <p:cNvSpPr txBox="1"/>
          <p:nvPr/>
        </p:nvSpPr>
        <p:spPr>
          <a:xfrm>
            <a:off x="10616665" y="6488668"/>
            <a:ext cx="1077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example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516E31-EFB1-DB83-D27A-1FE3D87B41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20000" y="9625"/>
            <a:ext cx="4572000" cy="50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268AB6-E210-AA58-42E2-B03866EECE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20000" y="467357"/>
            <a:ext cx="33147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835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Example: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Express this as a quantified statement:</a:t>
                </a:r>
              </a:p>
              <a:p>
                <a:pPr marL="0" indent="0">
                  <a:buNone/>
                </a:pPr>
                <a:endParaRPr lang="en-US" b="0" i="1" dirty="0"/>
              </a:p>
              <a:p>
                <a:pPr marL="0" indent="0">
                  <a:buNone/>
                </a:pPr>
                <a:r>
                  <a:rPr lang="en-US" b="0" i="1" dirty="0"/>
                  <a:t>All elephants are gray.</a:t>
                </a:r>
                <a:endParaRPr lang="en-US" i="1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Elephant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→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Gray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i="1" dirty="0"/>
                  <a:t>Some dogs are white.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𝐷𝑜𝑔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𝑊h𝑖𝑡𝑒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r>
                  <a:rPr lang="en-US" i="1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  <a:blipFill>
                <a:blip r:embed="rId2"/>
                <a:stretch>
                  <a:fillRect l="-545" t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8" name="Picture 4" descr="983 Baby Elephant Illustrations &amp; Clip Art - iStock">
            <a:extLst>
              <a:ext uri="{FF2B5EF4-FFF2-40B4-BE49-F238E27FC236}">
                <a16:creationId xmlns:a16="http://schemas.microsoft.com/office/drawing/2014/main" id="{455B8385-4AC8-4A81-8B05-830A85CBE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341" y="1166811"/>
            <a:ext cx="1571625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731EBB7-4D80-4EA3-9A39-1B56254A7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8864" y="3683000"/>
            <a:ext cx="3856778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975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Practice converting to English: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∃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∃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≥0</m:t>
                                  </m:r>
                                </m:e>
                              </m:d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∧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≥0</m:t>
                                  </m:r>
                                </m:e>
                              </m:d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→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≥0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br>
                  <a:rPr lang="en-US" dirty="0"/>
                </a:br>
                <a:endParaRPr lang="en-US" dirty="0"/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i="1" dirty="0"/>
                  <a:t>"</a:t>
                </a:r>
                <a:r>
                  <a:rPr lang="en-US" dirty="0"/>
                  <a:t>For some x and some y, when x≥0 and y≥0 then x times y will be greater than or equal to zero.</a:t>
                </a:r>
                <a:r>
                  <a:rPr lang="en-US" i="1" dirty="0"/>
                  <a:t>"</a:t>
                </a:r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dirty="0"/>
                  <a:t>Better way:</a:t>
                </a:r>
              </a:p>
              <a:p>
                <a:pPr marL="0" indent="0">
                  <a:buNone/>
                </a:pPr>
                <a:r>
                  <a:rPr lang="en-US" dirty="0"/>
                  <a:t>"The product of some two non-negatives is non-negative"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2 * 3 = 6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  <a:blipFill>
                <a:blip r:embed="rId2"/>
                <a:stretch>
                  <a:fillRect l="-681" t="-4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F46B70-8BA8-4976-89EB-E54D4353CEBD}"/>
              </a:ext>
            </a:extLst>
          </p:cNvPr>
          <p:cNvCxnSpPr>
            <a:cxnSpLocks/>
          </p:cNvCxnSpPr>
          <p:nvPr/>
        </p:nvCxnSpPr>
        <p:spPr>
          <a:xfrm>
            <a:off x="689425" y="2872409"/>
            <a:ext cx="805701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55756A7-9871-49FE-8C37-A293B7E2FFEE}"/>
              </a:ext>
            </a:extLst>
          </p:cNvPr>
          <p:cNvCxnSpPr>
            <a:cxnSpLocks/>
          </p:cNvCxnSpPr>
          <p:nvPr/>
        </p:nvCxnSpPr>
        <p:spPr>
          <a:xfrm>
            <a:off x="689425" y="3193774"/>
            <a:ext cx="392233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89E4A5FB-5151-E769-B4DE-AF50EFFAF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814" y="-1"/>
            <a:ext cx="3661186" cy="205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121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Practice converting to English: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&lt;0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∧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&lt;0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→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&gt;0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i="1" dirty="0"/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i="1" dirty="0"/>
                  <a:t>"</a:t>
                </a:r>
                <a:r>
                  <a:rPr lang="en-US" dirty="0"/>
                  <a:t>For all x and y, if they are both less than 0 then their product is greater than 0."</a:t>
                </a:r>
                <a:endParaRPr lang="en-US" i="1" dirty="0"/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dirty="0"/>
                  <a:t>Better way:</a:t>
                </a:r>
              </a:p>
              <a:p>
                <a:pPr marL="0" indent="0">
                  <a:buNone/>
                </a:pPr>
                <a:r>
                  <a:rPr lang="en-US" dirty="0"/>
                  <a:t>"The product of two negatives is positive."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-2 * -3 = 6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  <a:blipFill>
                <a:blip r:embed="rId2"/>
                <a:stretch>
                  <a:fillRect l="-681" t="-4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97F7AE1-24A7-4448-8A57-DD1322BED5DA}"/>
              </a:ext>
            </a:extLst>
          </p:cNvPr>
          <p:cNvCxnSpPr>
            <a:cxnSpLocks/>
          </p:cNvCxnSpPr>
          <p:nvPr/>
        </p:nvCxnSpPr>
        <p:spPr>
          <a:xfrm>
            <a:off x="768938" y="2713383"/>
            <a:ext cx="874281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7DBC15B-0C56-4F76-BF14-B3583316473B}"/>
              </a:ext>
            </a:extLst>
          </p:cNvPr>
          <p:cNvCxnSpPr>
            <a:cxnSpLocks/>
          </p:cNvCxnSpPr>
          <p:nvPr/>
        </p:nvCxnSpPr>
        <p:spPr>
          <a:xfrm>
            <a:off x="768938" y="3034749"/>
            <a:ext cx="103998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9A58567-C39F-0C96-E8C3-656FBC074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814" y="-1"/>
            <a:ext cx="3661186" cy="205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953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Practice converting to English: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&gt;0</m:t>
                                  </m:r>
                                </m:e>
                              </m:d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∧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&gt;0</m:t>
                                  </m:r>
                                </m:e>
                              </m:d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→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num>
                                    <m:den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&gt;0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i="1" dirty="0"/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i="1" dirty="0"/>
                  <a:t>"</a:t>
                </a:r>
                <a:r>
                  <a:rPr lang="en-US" dirty="0"/>
                  <a:t>For all x and y, if they are both greater than 0 then adding them together and dividing by 2 is greater than 0."</a:t>
                </a:r>
                <a:endParaRPr lang="en-US" i="1" dirty="0"/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dirty="0"/>
                  <a:t>Better way:</a:t>
                </a:r>
              </a:p>
              <a:p>
                <a:pPr marL="0" indent="0">
                  <a:buNone/>
                </a:pPr>
                <a:r>
                  <a:rPr lang="en-US" dirty="0"/>
                  <a:t>"The average of two positives is positive."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3+7</m:t>
                        </m:r>
                      </m:num>
                      <m:den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US" sz="3200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  <a:blipFill>
                <a:blip r:embed="rId2"/>
                <a:stretch>
                  <a:fillRect l="-1418" t="-2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5754A4E-FECB-44AE-989B-B2D606B21720}"/>
              </a:ext>
            </a:extLst>
          </p:cNvPr>
          <p:cNvCxnSpPr>
            <a:cxnSpLocks/>
          </p:cNvCxnSpPr>
          <p:nvPr/>
        </p:nvCxnSpPr>
        <p:spPr>
          <a:xfrm>
            <a:off x="689425" y="3319670"/>
            <a:ext cx="811664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AD32626-8CE5-4649-88E7-54032071564E}"/>
              </a:ext>
            </a:extLst>
          </p:cNvPr>
          <p:cNvCxnSpPr>
            <a:cxnSpLocks/>
          </p:cNvCxnSpPr>
          <p:nvPr/>
        </p:nvCxnSpPr>
        <p:spPr>
          <a:xfrm>
            <a:off x="689425" y="3627783"/>
            <a:ext cx="564180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96E8E9D0-D251-B562-DC59-94A2E7FEC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814" y="-1"/>
            <a:ext cx="3661186" cy="205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592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9800" y="724632"/>
                <a:ext cx="8946541" cy="613336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Consider the statement:</a:t>
                </a:r>
              </a:p>
              <a:p>
                <a:pPr marL="0" indent="0">
                  <a:buNone/>
                </a:pPr>
                <a:r>
                  <a:rPr lang="en-US" dirty="0"/>
                  <a:t> 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&gt;5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Is this a proposition?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+1&gt;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Is this a proposition?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even</a:t>
                </a:r>
              </a:p>
              <a:p>
                <a:pPr marL="0" indent="0">
                  <a:buNone/>
                </a:pPr>
                <a:r>
                  <a:rPr lang="en-US" dirty="0"/>
                  <a:t>Proposition?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Each of these statements has two parts: a </a:t>
                </a:r>
                <a:r>
                  <a:rPr lang="en-US" b="1" dirty="0"/>
                  <a:t>variable </a:t>
                </a:r>
                <a:r>
                  <a:rPr lang="en-US" dirty="0"/>
                  <a:t>and a </a:t>
                </a:r>
                <a:r>
                  <a:rPr lang="en-US" b="1" dirty="0"/>
                  <a:t>predicate</a:t>
                </a:r>
                <a:r>
                  <a:rPr lang="en-US" dirty="0"/>
                  <a:t>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 </a:t>
                </a:r>
                <a:r>
                  <a:rPr lang="en-US" b="1" dirty="0"/>
                  <a:t>predicate</a:t>
                </a:r>
                <a:r>
                  <a:rPr lang="en-US" dirty="0"/>
                  <a:t> is a T/F statement that depends on one or more </a:t>
                </a:r>
                <a:r>
                  <a:rPr lang="en-US" b="1" dirty="0"/>
                  <a:t>variables</a:t>
                </a:r>
                <a:r>
                  <a:rPr lang="en-US" dirty="0"/>
                  <a:t>.</a:t>
                </a:r>
              </a:p>
              <a:p>
                <a:pPr marL="57150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= "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even"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9800" y="724632"/>
                <a:ext cx="8946541" cy="6133368"/>
              </a:xfrm>
              <a:blipFill>
                <a:blip r:embed="rId2"/>
                <a:stretch>
                  <a:fillRect l="-993" t="-1863" r="-1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Quizzical burrowing owl looking forward">
            <a:extLst>
              <a:ext uri="{FF2B5EF4-FFF2-40B4-BE49-F238E27FC236}">
                <a16:creationId xmlns:a16="http://schemas.microsoft.com/office/drawing/2014/main" id="{497174CF-D19B-42E4-88CC-D89E99A06E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547" y="724632"/>
            <a:ext cx="493506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217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Practice converting to English: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&lt;0</m:t>
                                  </m:r>
                                </m:e>
                              </m:d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∧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&lt;0</m:t>
                                  </m:r>
                                </m:e>
                              </m:d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→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&lt;0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i="1" dirty="0"/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i="1" dirty="0"/>
                  <a:t>"</a:t>
                </a:r>
                <a:r>
                  <a:rPr lang="en-US" dirty="0"/>
                  <a:t>For all x and y, if they are both negative, then subtracting the second from the first results in a negative number."</a:t>
                </a:r>
                <a:endParaRPr lang="en-US" i="1" dirty="0"/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dirty="0"/>
                  <a:t>Better way:</a:t>
                </a:r>
              </a:p>
              <a:p>
                <a:pPr marL="0" indent="0">
                  <a:buNone/>
                </a:pPr>
                <a:r>
                  <a:rPr lang="en-US" dirty="0"/>
                  <a:t>"The difference of two negatives is negative."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Is this true?</a:t>
                </a:r>
              </a:p>
              <a:p>
                <a:pPr marL="0" indent="0">
                  <a:buNone/>
                </a:pPr>
                <a:r>
                  <a:rPr lang="en-US" dirty="0"/>
                  <a:t>No. We can prove it False using a counterexample: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−3 −−4=1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9425" y="715007"/>
                <a:ext cx="8946541" cy="6133368"/>
              </a:xfrm>
              <a:blipFill>
                <a:blip r:embed="rId2"/>
                <a:stretch>
                  <a:fillRect l="-1418" t="-2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060D63FF-CF70-04F6-DA9B-8E5188FFE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814" y="-1"/>
            <a:ext cx="3661186" cy="205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99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DEA20-DB8D-418B-A9D0-01C6C1A5E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25899-5F19-4D51-AD1F-7EF7A4986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Let's look at quantifiers using Python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Colab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575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098A5-5E4C-0173-3F22-54FB7DD85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2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3BB8C-523C-B111-BBDE-426F86AE4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Share your homework solutions with one other person</a:t>
            </a:r>
          </a:p>
          <a:p>
            <a:pPr marL="0" indent="0">
              <a:buNone/>
            </a:pPr>
            <a:r>
              <a:rPr lang="en-US" dirty="0"/>
              <a:t>2.4			2.5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7A6CB4-C00C-7FC3-2064-5CC6C13E7525}"/>
              </a:ext>
            </a:extLst>
          </p:cNvPr>
          <p:cNvSpPr txBox="1"/>
          <p:nvPr/>
        </p:nvSpPr>
        <p:spPr>
          <a:xfrm>
            <a:off x="203414" y="2515382"/>
            <a:ext cx="43927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domain for this exercise is the set of all people, and:</a:t>
            </a:r>
          </a:p>
          <a:p>
            <a:pPr lvl="1"/>
            <a:r>
              <a:rPr lang="en-US" i="1" dirty="0">
                <a:effectLst/>
                <a:latin typeface="STIXGeneral"/>
              </a:rPr>
              <a:t>𝐹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</a:t>
            </a:r>
            <a:r>
              <a:rPr lang="en-US" dirty="0"/>
              <a:t> = </a:t>
            </a:r>
            <a:r>
              <a:rPr lang="en-US" dirty="0">
                <a:effectLst/>
                <a:latin typeface="STIXGeneral"/>
              </a:rPr>
              <a:t> 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/>
              <a:t> is a friend</a:t>
            </a:r>
            <a:br>
              <a:rPr lang="en-US" dirty="0"/>
            </a:br>
            <a:r>
              <a:rPr lang="en-US" i="1" dirty="0">
                <a:effectLst/>
                <a:latin typeface="STIXGeneral"/>
              </a:rPr>
              <a:t>𝐶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</a:t>
            </a:r>
            <a:r>
              <a:rPr lang="en-US" dirty="0"/>
              <a:t> = </a:t>
            </a:r>
            <a:r>
              <a:rPr lang="en-US" dirty="0">
                <a:effectLst/>
                <a:latin typeface="STIXGeneral"/>
              </a:rPr>
              <a:t> 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/>
              <a:t> is cool</a:t>
            </a:r>
            <a:br>
              <a:rPr lang="en-US" dirty="0"/>
            </a:br>
            <a:r>
              <a:rPr lang="en-US" i="1" dirty="0">
                <a:effectLst/>
                <a:latin typeface="STIXGeneral"/>
              </a:rPr>
              <a:t>𝑆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</a:t>
            </a:r>
            <a:r>
              <a:rPr lang="en-US" dirty="0"/>
              <a:t> = </a:t>
            </a:r>
            <a:r>
              <a:rPr lang="en-US" dirty="0">
                <a:effectLst/>
                <a:latin typeface="STIXGeneral"/>
              </a:rPr>
              <a:t> 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/>
              <a:t> is a student</a:t>
            </a:r>
            <a:br>
              <a:rPr lang="en-US" dirty="0"/>
            </a:br>
            <a:r>
              <a:rPr lang="en-US" i="1" dirty="0">
                <a:effectLst/>
                <a:latin typeface="STIXGeneral"/>
              </a:rPr>
              <a:t>𝑁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</a:t>
            </a:r>
            <a:r>
              <a:rPr lang="en-US" dirty="0"/>
              <a:t> = </a:t>
            </a:r>
            <a:r>
              <a:rPr lang="en-US" dirty="0">
                <a:effectLst/>
                <a:latin typeface="STIXGeneral"/>
              </a:rPr>
              <a:t> 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/>
              <a:t> is from Nepal</a:t>
            </a:r>
          </a:p>
          <a:p>
            <a:r>
              <a:rPr lang="en-US" dirty="0"/>
              <a:t>Express in good English the following statements:</a:t>
            </a:r>
          </a:p>
          <a:p>
            <a:pPr lvl="1">
              <a:buFont typeface="+mj-lt"/>
              <a:buAutoNum type="arabicPeriod"/>
            </a:pPr>
            <a:r>
              <a:rPr lang="en-US" dirty="0">
                <a:effectLst/>
                <a:latin typeface="STIXGeneral"/>
              </a:rPr>
              <a:t>∀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 (</a:t>
            </a:r>
            <a:r>
              <a:rPr lang="en-US" i="1" dirty="0">
                <a:effectLst/>
                <a:latin typeface="STIXGeneral"/>
              </a:rPr>
              <a:t>𝐹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)→</a:t>
            </a:r>
            <a:r>
              <a:rPr lang="en-US" i="1" dirty="0">
                <a:effectLst/>
                <a:latin typeface="STIXGeneral"/>
              </a:rPr>
              <a:t>𝐶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)) 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>
                <a:effectLst/>
                <a:latin typeface="STIXGeneral"/>
              </a:rPr>
              <a:t>∃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 (</a:t>
            </a:r>
            <a:r>
              <a:rPr lang="en-US" i="1" dirty="0">
                <a:effectLst/>
                <a:latin typeface="STIXGeneral"/>
              </a:rPr>
              <a:t>𝐹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)∧</a:t>
            </a:r>
            <a:r>
              <a:rPr lang="en-US" i="1" dirty="0">
                <a:effectLst/>
                <a:latin typeface="STIXGeneral"/>
              </a:rPr>
              <a:t>𝐶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)) 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>
                <a:effectLst/>
                <a:latin typeface="STIXGeneral"/>
              </a:rPr>
              <a:t>∀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 (</a:t>
            </a:r>
            <a:r>
              <a:rPr lang="en-US" i="1" dirty="0">
                <a:effectLst/>
                <a:latin typeface="STIXGeneral"/>
              </a:rPr>
              <a:t>𝐹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)∧</a:t>
            </a:r>
            <a:r>
              <a:rPr lang="en-US" i="1" dirty="0">
                <a:effectLst/>
                <a:latin typeface="STIXGeneral"/>
              </a:rPr>
              <a:t>𝐶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)) 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>
                <a:effectLst/>
                <a:latin typeface="STIXGeneral"/>
              </a:rPr>
              <a:t>∃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 (</a:t>
            </a:r>
            <a:r>
              <a:rPr lang="en-US" i="1" dirty="0">
                <a:effectLst/>
                <a:latin typeface="STIXGeneral"/>
              </a:rPr>
              <a:t>𝐹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)→</a:t>
            </a:r>
            <a:r>
              <a:rPr lang="en-US" i="1" dirty="0">
                <a:effectLst/>
                <a:latin typeface="STIXGeneral"/>
              </a:rPr>
              <a:t>𝐶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)) 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>
                <a:effectLst/>
                <a:latin typeface="STIXGeneral"/>
              </a:rPr>
              <a:t>∀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 (</a:t>
            </a:r>
            <a:r>
              <a:rPr lang="en-US" i="1" dirty="0">
                <a:effectLst/>
                <a:latin typeface="STIXGeneral"/>
              </a:rPr>
              <a:t>𝑆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)→</a:t>
            </a:r>
            <a:r>
              <a:rPr lang="en-US" i="1" dirty="0">
                <a:effectLst/>
                <a:latin typeface="STIXGeneral"/>
              </a:rPr>
              <a:t>𝑁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)) 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>
                <a:effectLst/>
                <a:latin typeface="STIXGeneral"/>
              </a:rPr>
              <a:t>∃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 (</a:t>
            </a:r>
            <a:r>
              <a:rPr lang="en-US" i="1" dirty="0">
                <a:effectLst/>
                <a:latin typeface="STIXGeneral"/>
              </a:rPr>
              <a:t>𝑆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)→</a:t>
            </a:r>
            <a:r>
              <a:rPr lang="en-US" i="1" dirty="0">
                <a:effectLst/>
                <a:latin typeface="STIXGeneral"/>
              </a:rPr>
              <a:t>𝑁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)) 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>
                <a:effectLst/>
                <a:latin typeface="STIXGeneral"/>
              </a:rPr>
              <a:t>∀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 (</a:t>
            </a:r>
            <a:r>
              <a:rPr lang="en-US" i="1" dirty="0">
                <a:effectLst/>
                <a:latin typeface="STIXGeneral"/>
              </a:rPr>
              <a:t>𝑆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)∧</a:t>
            </a:r>
            <a:r>
              <a:rPr lang="en-US" i="1" dirty="0">
                <a:effectLst/>
                <a:latin typeface="STIXGeneral"/>
              </a:rPr>
              <a:t>𝑁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)) 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>
                <a:effectLst/>
                <a:latin typeface="STIXGeneral"/>
              </a:rPr>
              <a:t>∃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 (</a:t>
            </a:r>
            <a:r>
              <a:rPr lang="en-US" i="1" dirty="0">
                <a:effectLst/>
                <a:latin typeface="STIXGeneral"/>
              </a:rPr>
              <a:t>𝑆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)∧</a:t>
            </a:r>
            <a:r>
              <a:rPr lang="en-US" i="1" dirty="0">
                <a:effectLst/>
                <a:latin typeface="STIXGeneral"/>
              </a:rPr>
              <a:t>𝑁</a:t>
            </a:r>
            <a:r>
              <a:rPr lang="en-US" dirty="0">
                <a:effectLst/>
                <a:latin typeface="STIXGeneral"/>
              </a:rPr>
              <a:t>(</a:t>
            </a:r>
            <a:r>
              <a:rPr lang="en-US" i="1" dirty="0">
                <a:effectLst/>
                <a:latin typeface="STIXGeneral"/>
              </a:rPr>
              <a:t>𝑥</a:t>
            </a:r>
            <a:r>
              <a:rPr lang="en-US" dirty="0">
                <a:effectLst/>
                <a:latin typeface="STIXGeneral"/>
              </a:rPr>
              <a:t>)) 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092880-6F04-11CA-BF36-81E96A7169CC}"/>
              </a:ext>
            </a:extLst>
          </p:cNvPr>
          <p:cNvSpPr txBox="1"/>
          <p:nvPr/>
        </p:nvSpPr>
        <p:spPr>
          <a:xfrm>
            <a:off x="4695289" y="2501066"/>
            <a:ext cx="450264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Translate the following statements into logical expressions using predicates, quantifiers, and logical connectives: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Everyone's a critic.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No one is perfect.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At least one of your friends is perfect.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All of your friends are critics.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Everyone is a critic or someone is your friend.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No one is a critic and everyone is your friend.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Some state has no neighboring states.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Whenever there is an error, at least one error message is displayed.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All the programs have been scanned, but at least one program has a virus.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198405-5665-E48F-291D-BBDE01725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0814" y="-1"/>
            <a:ext cx="3661186" cy="205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8961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11F4D-1C45-30F9-8147-2A6FAF478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as a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9F8CB-E31F-040A-0688-F9D06C790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</a:rPr>
              <a:t>Additional Exercises: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</a:rPr>
              <a:t>1.6.2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</a:rPr>
              <a:t>1.7.2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</a:rPr>
              <a:t>1.7.3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</a:rPr>
              <a:t>1.7.4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</a:rPr>
              <a:t>1.7.6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4E9002-D3D1-C3FE-FE0F-ED69BEA60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0814" y="-1"/>
            <a:ext cx="3661186" cy="205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7762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6307E-A2B8-4462-8299-D11DDF3E9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5073" y="604704"/>
            <a:ext cx="8825658" cy="1448232"/>
          </a:xfrm>
        </p:spPr>
        <p:txBody>
          <a:bodyPr/>
          <a:lstStyle/>
          <a:p>
            <a:r>
              <a:rPr lang="en-US" dirty="0"/>
              <a:t>More Quantifiers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DDD8F5-5813-40C6-A677-C13A8EB6D1E8}"/>
              </a:ext>
            </a:extLst>
          </p:cNvPr>
          <p:cNvSpPr/>
          <p:nvPr/>
        </p:nvSpPr>
        <p:spPr>
          <a:xfrm>
            <a:off x="5744816" y="3886200"/>
            <a:ext cx="3220279" cy="91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fr-FR" sz="3200" dirty="0"/>
              <a:t>∀x (F(x)→C(x))</a:t>
            </a:r>
            <a:endParaRPr lang="en-US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A518F7-03A1-41F7-85DB-D68D5BCB0A58}"/>
              </a:ext>
            </a:extLst>
          </p:cNvPr>
          <p:cNvSpPr/>
          <p:nvPr/>
        </p:nvSpPr>
        <p:spPr>
          <a:xfrm>
            <a:off x="3617843" y="4800600"/>
            <a:ext cx="3011556" cy="91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dirty="0"/>
              <a:t>∃x (S(x)∧N(x))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244BB01-C97A-4B57-994A-E1938BF34E87}"/>
                  </a:ext>
                </a:extLst>
              </p:cNvPr>
              <p:cNvSpPr txBox="1"/>
              <p:nvPr/>
            </p:nvSpPr>
            <p:spPr>
              <a:xfrm>
                <a:off x="7552546" y="2746766"/>
                <a:ext cx="1984966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∀</m:t>
                      </m:r>
                      <m:r>
                        <m:rPr>
                          <m:sty m:val="p"/>
                        </m:rP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244BB01-C97A-4B57-994A-E1938BF34E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2546" y="2746766"/>
                <a:ext cx="1984966" cy="92333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BB14CC3-D7C5-43E8-A459-10DD958A4359}"/>
                  </a:ext>
                </a:extLst>
              </p:cNvPr>
              <p:cNvSpPr txBox="1"/>
              <p:nvPr/>
            </p:nvSpPr>
            <p:spPr>
              <a:xfrm>
                <a:off x="6273128" y="5558590"/>
                <a:ext cx="2008050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∃</m:t>
                      </m:r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BB14CC3-D7C5-43E8-A459-10DD958A43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128" y="5558590"/>
                <a:ext cx="2008050" cy="92333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09117F9-1CBD-4EAE-8FFE-16417EE734DC}"/>
                  </a:ext>
                </a:extLst>
              </p:cNvPr>
              <p:cNvSpPr txBox="1"/>
              <p:nvPr/>
            </p:nvSpPr>
            <p:spPr>
              <a:xfrm>
                <a:off x="3800886" y="3429000"/>
                <a:ext cx="388785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∃</m:t>
                      </m:r>
                      <m:r>
                        <a:rPr lang="en-US" sz="2000" b="0" i="1" smtClean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!</m:t>
                      </m:r>
                      <m:r>
                        <a:rPr lang="en-US" sz="2000" b="0" i="1" smtClean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sz="2000" b="0" i="1" smtClean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=3)</m:t>
                      </m:r>
                    </m:oMath>
                  </m:oMathPara>
                </a14:m>
                <a:endParaRPr lang="en-US" sz="800" dirty="0">
                  <a:solidFill>
                    <a:schemeClr val="bg2">
                      <a:lumMod val="60000"/>
                      <a:lumOff val="4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09117F9-1CBD-4EAE-8FFE-16417EE734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0886" y="3429000"/>
                <a:ext cx="3887859" cy="400110"/>
              </a:xfrm>
              <a:prstGeom prst="rect">
                <a:avLst/>
              </a:prstGeom>
              <a:blipFill>
                <a:blip r:embed="rId4"/>
                <a:stretch>
                  <a:fillRect b="-18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B3356FB-D1F9-4C63-8F38-52DC14A39EA1}"/>
                  </a:ext>
                </a:extLst>
              </p:cNvPr>
              <p:cNvSpPr txBox="1"/>
              <p:nvPr/>
            </p:nvSpPr>
            <p:spPr>
              <a:xfrm>
                <a:off x="1622849" y="4129900"/>
                <a:ext cx="279288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u="none" strike="noStrike" smtClean="0">
                        <a:solidFill>
                          <a:srgbClr val="21212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∃</m:t>
                    </m:r>
                    <m:r>
                      <a:rPr lang="en-US" sz="2400" b="0" i="1" u="none" strike="noStrike" smtClean="0">
                        <a:solidFill>
                          <a:srgbClr val="21212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400" b="0" i="1" u="none" strike="noStrike" smtClean="0">
                        <a:solidFill>
                          <a:srgbClr val="21212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sz="2400" b="0" i="1" u="none" strike="noStrike" smtClean="0">
                        <a:solidFill>
                          <a:srgbClr val="21212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b="0" u="none" strike="noStrike" dirty="0">
                    <a:solidFill>
                      <a:srgbClr val="21212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 P(</a:t>
                </a:r>
                <a:r>
                  <a:rPr lang="en-US" sz="2400" b="0" i="1" u="none" strike="noStrike" dirty="0">
                    <a:solidFill>
                      <a:srgbClr val="21212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n-US" sz="2400" b="0" u="none" strike="noStrike" dirty="0">
                    <a:solidFill>
                      <a:srgbClr val="21212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)→∃</a:t>
                </a:r>
                <a:r>
                  <a:rPr lang="en-US" sz="2400" b="0" i="1" strike="noStrike" dirty="0">
                    <a:solidFill>
                      <a:srgbClr val="21212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n-US" sz="2400" b="0" u="none" strike="noStrike" dirty="0">
                    <a:solidFill>
                      <a:srgbClr val="21212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 P(</a:t>
                </a:r>
                <a:r>
                  <a:rPr lang="en-US" sz="2400" b="0" i="1" u="none" strike="noStrike" dirty="0">
                    <a:solidFill>
                      <a:srgbClr val="21212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n-US" sz="2400" b="0" u="none" strike="noStrike" dirty="0">
                    <a:solidFill>
                      <a:srgbClr val="21212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B3356FB-D1F9-4C63-8F38-52DC14A39E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2849" y="4129900"/>
                <a:ext cx="2792880" cy="461665"/>
              </a:xfrm>
              <a:prstGeom prst="rect">
                <a:avLst/>
              </a:prstGeom>
              <a:blipFill>
                <a:blip r:embed="rId5"/>
                <a:stretch>
                  <a:fillRect l="-218" t="-10526" r="-2620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618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9800" y="724632"/>
                <a:ext cx="8946541" cy="613336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Consider the statement:</a:t>
                </a:r>
              </a:p>
              <a:p>
                <a:pPr marL="0" indent="0">
                  <a:buNone/>
                </a:pPr>
                <a:r>
                  <a:rPr lang="en-US" dirty="0"/>
                  <a:t> 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&gt;5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represent the predicate "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greater than 5"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Now, we can turn it into a proposition by giving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a value.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truth value of: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(4)</m:t>
                    </m:r>
                  </m:oMath>
                </a14:m>
                <a:r>
                  <a:rPr lang="en-US" dirty="0"/>
                  <a:t>?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(6)</m:t>
                    </m:r>
                  </m:oMath>
                </a14:m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9800" y="724632"/>
                <a:ext cx="8946541" cy="6133368"/>
              </a:xfrm>
              <a:blipFill>
                <a:blip r:embed="rId2"/>
                <a:stretch>
                  <a:fillRect l="-750" t="-5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0688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8930" y="643944"/>
                <a:ext cx="6366624" cy="557987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lnSpc>
                    <a:spcPct val="9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</a:rPr>
                  <a:t>Example: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</a:rPr>
                  <a:t>Let </a:t>
                </a:r>
                <a14:m>
                  <m:oMath xmlns:m="http://schemas.openxmlformats.org/officeDocument/2006/math">
                    <m:r>
                      <a:rPr lang="en-US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be the statement "Computer x has a virus."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lnSpc>
                    <a:spcPct val="9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</a:rPr>
                  <a:t>Of all the computers on campus, only CS1 and EE2 have a virus. 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lnSpc>
                    <a:spcPct val="9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</a:rPr>
                  <a:t>What are the truth values of: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lnSpc>
                    <a:spcPct val="9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ctrlPr>
                          <a:rPr lang="en-US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CS</m:t>
                        </m:r>
                        <m:r>
                          <a:rPr lang="en-US" b="0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lnSpc>
                    <a:spcPct val="9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ctrlPr>
                          <a:rPr lang="en-US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CS</m:t>
                        </m:r>
                        <m:r>
                          <a:rPr lang="en-US" b="0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b="0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8930" y="643944"/>
                <a:ext cx="6366624" cy="5579875"/>
              </a:xfrm>
              <a:blipFill>
                <a:blip r:embed="rId2"/>
                <a:stretch>
                  <a:fillRect l="-1789" t="-2494" r="-1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Virus cells suspended on air">
            <a:extLst>
              <a:ext uri="{FF2B5EF4-FFF2-40B4-BE49-F238E27FC236}">
                <a16:creationId xmlns:a16="http://schemas.microsoft.com/office/drawing/2014/main" id="{E0D5B848-010E-4DAD-8F34-B778890245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08" r="29414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08593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9800" y="724632"/>
                <a:ext cx="8946541" cy="613336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Example: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dirty="0"/>
                  <a:t>"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taller than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", where the </a:t>
                </a:r>
                <a:r>
                  <a:rPr lang="en-US" b="1" dirty="0"/>
                  <a:t>domain</a:t>
                </a:r>
                <a:r>
                  <a:rPr lang="en-US" dirty="0"/>
                  <a:t> is students in this class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What is the truth value of: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Bob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Sue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i="1" dirty="0"/>
                  <a:t>Fill in the names of each member of your group.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C1527E-BBD4-49C0-A55A-A4791D472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9800" y="724632"/>
                <a:ext cx="8946541" cy="6133368"/>
              </a:xfrm>
              <a:blipFill>
                <a:blip r:embed="rId2"/>
                <a:stretch>
                  <a:fillRect l="-613" t="-7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Child checking height">
            <a:extLst>
              <a:ext uri="{FF2B5EF4-FFF2-40B4-BE49-F238E27FC236}">
                <a16:creationId xmlns:a16="http://schemas.microsoft.com/office/drawing/2014/main" id="{869EDF70-B010-40DC-9782-4D1640F2D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538" y="2643809"/>
            <a:ext cx="44577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12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74D30-D1FA-40AB-B63E-7C38FD25D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predicate?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EF681-302F-4DCF-9B99-718A0E89A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T/F statement that depends on one or more variables</a:t>
            </a:r>
          </a:p>
          <a:p>
            <a:r>
              <a:rPr lang="en-US" dirty="0"/>
              <a:t>A function that returns True or False</a:t>
            </a:r>
          </a:p>
          <a:p>
            <a:r>
              <a:rPr lang="en-US" dirty="0"/>
              <a:t>What are the possible inputs (AKA domain)? </a:t>
            </a:r>
          </a:p>
          <a:p>
            <a:r>
              <a:rPr lang="en-US" dirty="0"/>
              <a:t>What are the possible outputs (AKA codomain)?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Python Example</a:t>
            </a:r>
          </a:p>
          <a:p>
            <a:pPr marL="40005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seq = [0, 1, 2, 3, 5, 8, 13]</a:t>
            </a:r>
          </a:p>
          <a:p>
            <a:pPr marL="40005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result = list(filter(lambda x: x%2 != 0, seq))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What is the predicate?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5D413B-F140-4F8D-AE61-E510BDB8516C}"/>
              </a:ext>
            </a:extLst>
          </p:cNvPr>
          <p:cNvSpPr txBox="1"/>
          <p:nvPr/>
        </p:nvSpPr>
        <p:spPr>
          <a:xfrm>
            <a:off x="8149803" y="2383489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{true, false}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9B770C-E220-4972-9634-6216D6C66F5A}"/>
              </a:ext>
            </a:extLst>
          </p:cNvPr>
          <p:cNvSpPr txBox="1"/>
          <p:nvPr/>
        </p:nvSpPr>
        <p:spPr>
          <a:xfrm>
            <a:off x="10616665" y="6488668"/>
            <a:ext cx="1077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example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6ED9D1-AED8-4DF5-A9F9-040E5134518F}"/>
              </a:ext>
            </a:extLst>
          </p:cNvPr>
          <p:cNvSpPr txBox="1"/>
          <p:nvPr/>
        </p:nvSpPr>
        <p:spPr>
          <a:xfrm>
            <a:off x="7943215" y="2084663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 depends</a:t>
            </a:r>
          </a:p>
        </p:txBody>
      </p:sp>
      <p:pic>
        <p:nvPicPr>
          <p:cNvPr id="8" name="Picture 7" descr="Young business woman cheering two hands">
            <a:extLst>
              <a:ext uri="{FF2B5EF4-FFF2-40B4-BE49-F238E27FC236}">
                <a16:creationId xmlns:a16="http://schemas.microsoft.com/office/drawing/2014/main" id="{79838CB8-2E55-44EF-AC75-5A5ED1F351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8767" y="3294334"/>
            <a:ext cx="1330240" cy="31109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4071A5-21D7-4E0B-9268-A9FEAFC68C53}"/>
              </a:ext>
            </a:extLst>
          </p:cNvPr>
          <p:cNvSpPr txBox="1"/>
          <p:nvPr/>
        </p:nvSpPr>
        <p:spPr>
          <a:xfrm>
            <a:off x="8865704" y="2793798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9D40C3-1FE9-43B5-8933-CA2490F7BD4E}"/>
              </a:ext>
            </a:extLst>
          </p:cNvPr>
          <p:cNvSpPr txBox="1"/>
          <p:nvPr/>
        </p:nvSpPr>
        <p:spPr>
          <a:xfrm>
            <a:off x="10148553" y="2793798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2978995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C12A2-4FA9-4CF9-8BF4-B2ACB49E8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537B8-151D-41BA-8378-DE5105923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658282"/>
            <a:ext cx="8946541" cy="5050526"/>
          </a:xfrm>
        </p:spPr>
        <p:txBody>
          <a:bodyPr>
            <a:normAutofit fontScale="92500"/>
          </a:bodyPr>
          <a:lstStyle/>
          <a:p>
            <a:r>
              <a:rPr lang="en-US" dirty="0"/>
              <a:t>Predicates are </a:t>
            </a:r>
            <a:r>
              <a:rPr lang="en-US" b="1" dirty="0"/>
              <a:t>not propositions</a:t>
            </a:r>
            <a:r>
              <a:rPr lang="en-US" dirty="0"/>
              <a:t> because they contain </a:t>
            </a:r>
            <a:r>
              <a:rPr lang="en-US" b="1" dirty="0"/>
              <a:t>free variables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One way to turn a predicate into a proposition is by assigning values to the variables.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Another way to create a proposition from a predicate is to assign a </a:t>
            </a:r>
            <a:r>
              <a:rPr lang="en-US" b="1" dirty="0"/>
              <a:t>range</a:t>
            </a:r>
            <a:r>
              <a:rPr lang="en-US" dirty="0"/>
              <a:t> of values rather than plugging in specific values.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65A9B794-E72D-497F-8D8E-C17FE6D56069}"/>
              </a:ext>
            </a:extLst>
          </p:cNvPr>
          <p:cNvSpPr/>
          <p:nvPr/>
        </p:nvSpPr>
        <p:spPr>
          <a:xfrm>
            <a:off x="1678626" y="724065"/>
            <a:ext cx="8372208" cy="293570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This is called "Quantification"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42ED061-871E-4BF2-892C-840B34375286}"/>
                  </a:ext>
                </a:extLst>
              </p:cNvPr>
              <p:cNvSpPr txBox="1"/>
              <p:nvPr/>
            </p:nvSpPr>
            <p:spPr>
              <a:xfrm>
                <a:off x="3893346" y="4071819"/>
                <a:ext cx="2202654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: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&lt;5</m:t>
                    </m:r>
                  </m:oMath>
                </a14:m>
                <a:r>
                  <a:rPr lang="en-US" sz="2800" b="0" dirty="0"/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True</m:t>
                    </m:r>
                  </m:oMath>
                </a14:m>
                <a:r>
                  <a:rPr lang="en-US" sz="2800" b="0" dirty="0"/>
                  <a:t> 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42ED061-871E-4BF2-892C-840B343752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3346" y="4071819"/>
                <a:ext cx="2202654" cy="954107"/>
              </a:xfrm>
              <a:prstGeom prst="rect">
                <a:avLst/>
              </a:prstGeom>
              <a:blipFill>
                <a:blip r:embed="rId2"/>
                <a:stretch>
                  <a:fillRect l="-1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243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C12A2-4FA9-4CF9-8BF4-B2ACB49E8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Quantifiers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F537B8-151D-41BA-8378-DE5105923F2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04293" y="1658282"/>
                <a:ext cx="8946541" cy="505052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Another way to create a proposition from a predicate is to assign a </a:t>
                </a:r>
                <a:r>
                  <a:rPr lang="en-US" b="1" dirty="0"/>
                  <a:t>range</a:t>
                </a:r>
                <a:r>
                  <a:rPr lang="en-US" dirty="0"/>
                  <a:t> of values rather than plugging in specific values.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be the predicate "x is greater than 5"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Is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true for ALL values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</a:p>
              <a:p>
                <a:pPr marL="0" indent="0">
                  <a:buNone/>
                </a:pPr>
                <a:r>
                  <a:rPr lang="en-US" dirty="0"/>
                  <a:t>	Is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true for SOME values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F537B8-151D-41BA-8378-DE5105923F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4293" y="1658282"/>
                <a:ext cx="8946541" cy="5050526"/>
              </a:xfrm>
              <a:blipFill>
                <a:blip r:embed="rId2"/>
                <a:stretch>
                  <a:fillRect l="-272" t="-6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54EA205-2758-4332-99B8-920490E4A812}"/>
                  </a:ext>
                </a:extLst>
              </p:cNvPr>
              <p:cNvSpPr txBox="1"/>
              <p:nvPr/>
            </p:nvSpPr>
            <p:spPr>
              <a:xfrm>
                <a:off x="7271783" y="4449220"/>
                <a:ext cx="133126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54EA205-2758-4332-99B8-920490E4A8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1783" y="4449220"/>
                <a:ext cx="1331262" cy="461665"/>
              </a:xfrm>
              <a:prstGeom prst="rect">
                <a:avLst/>
              </a:prstGeom>
              <a:blipFill>
                <a:blip r:embed="rId3"/>
                <a:stretch>
                  <a:fillRect b="-2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63F927A-ABC4-4BE4-A36D-789956B3B5BB}"/>
                  </a:ext>
                </a:extLst>
              </p:cNvPr>
              <p:cNvSpPr txBox="1"/>
              <p:nvPr/>
            </p:nvSpPr>
            <p:spPr>
              <a:xfrm>
                <a:off x="7271783" y="5557464"/>
                <a:ext cx="131843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63F927A-ABC4-4BE4-A36D-789956B3B5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1783" y="5557464"/>
                <a:ext cx="1318438" cy="461665"/>
              </a:xfrm>
              <a:prstGeom prst="rect">
                <a:avLst/>
              </a:prstGeom>
              <a:blipFill>
                <a:blip r:embed="rId4"/>
                <a:stretch>
                  <a:fillRect b="-2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65A9B794-E72D-497F-8D8E-C17FE6D56069}"/>
              </a:ext>
            </a:extLst>
          </p:cNvPr>
          <p:cNvSpPr/>
          <p:nvPr/>
        </p:nvSpPr>
        <p:spPr>
          <a:xfrm>
            <a:off x="1678626" y="724065"/>
            <a:ext cx="8372208" cy="293570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This is called "Quantification"</a:t>
            </a:r>
          </a:p>
        </p:txBody>
      </p:sp>
    </p:spTree>
    <p:extLst>
      <p:ext uri="{BB962C8B-B14F-4D97-AF65-F5344CB8AC3E}">
        <p14:creationId xmlns:p14="http://schemas.microsoft.com/office/powerpoint/2010/main" val="2849550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6FE50-2BD3-445A-BFC5-BB2579012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Quantifier Symbols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13EA75-FACA-46DF-8986-7B1D1D017E2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03312" y="2052918"/>
                <a:ext cx="10581757" cy="4195481"/>
              </a:xfrm>
            </p:spPr>
            <p:txBody>
              <a:bodyPr>
                <a:noAutofit/>
              </a:bodyPr>
              <a:lstStyle/>
              <a:p>
                <a:r>
                  <a:rPr lang="en-US" sz="2000" b="0" dirty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∀</m:t>
                    </m:r>
                  </m:oMath>
                </a14:m>
                <a:r>
                  <a:rPr lang="en-US" sz="2000" dirty="0">
                    <a:latin typeface="+mj-lt"/>
                  </a:rPr>
                  <a:t> 	  	Universal quantifier. </a:t>
                </a:r>
              </a:p>
              <a:p>
                <a:pPr marL="457200" lvl="1" indent="0">
                  <a:buNone/>
                </a:pPr>
                <a:r>
                  <a:rPr lang="en-US" sz="2000" dirty="0">
                    <a:latin typeface="+mj-lt"/>
                  </a:rPr>
                  <a:t>		Meaning: For every, Every, All, For all</a:t>
                </a:r>
              </a:p>
              <a:p>
                <a:pPr marL="457200" lvl="1" indent="0">
                  <a:buNone/>
                </a:pPr>
                <a:endParaRPr lang="en-US" sz="2000" dirty="0">
                  <a:latin typeface="+mj-lt"/>
                </a:endParaRPr>
              </a:p>
              <a:p>
                <a:r>
                  <a:rPr lang="en-US" sz="2000" dirty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∃</m:t>
                    </m:r>
                  </m:oMath>
                </a14:m>
                <a:r>
                  <a:rPr lang="en-US" sz="2000" b="0" dirty="0">
                    <a:latin typeface="+mj-lt"/>
                  </a:rPr>
                  <a:t> 		Existential quantifier. </a:t>
                </a:r>
              </a:p>
              <a:p>
                <a:pPr marL="457200" lvl="1" indent="0">
                  <a:buNone/>
                </a:pPr>
                <a:r>
                  <a:rPr lang="en-US" sz="2000" dirty="0">
                    <a:latin typeface="+mj-lt"/>
                  </a:rPr>
                  <a:t>		</a:t>
                </a:r>
                <a:r>
                  <a:rPr lang="en-US" sz="2000" b="0" dirty="0">
                    <a:latin typeface="+mj-lt"/>
                  </a:rPr>
                  <a:t>Meaning: There is at least one, s</a:t>
                </a:r>
                <a:r>
                  <a:rPr lang="en-US" sz="2000" dirty="0">
                    <a:latin typeface="+mj-lt"/>
                  </a:rPr>
                  <a:t>ome, for some, at least one, there is</a:t>
                </a:r>
              </a:p>
              <a:p>
                <a:pPr marL="457200" lvl="1" indent="0">
                  <a:buNone/>
                </a:pPr>
                <a:endParaRPr lang="en-US" sz="2000" dirty="0">
                  <a:latin typeface="+mj-lt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¬∀</m:t>
                    </m:r>
                  </m:oMath>
                </a14:m>
                <a:r>
                  <a:rPr lang="en-US" sz="2000" dirty="0">
                    <a:latin typeface="+mj-lt"/>
                  </a:rPr>
                  <a:t> 		Not every</a:t>
                </a:r>
              </a:p>
              <a:p>
                <a:endParaRPr lang="en-US" sz="2000" dirty="0">
                  <a:latin typeface="+mj-lt"/>
                </a:endParaRPr>
              </a:p>
              <a:p>
                <a:r>
                  <a:rPr lang="en-US" sz="2000" dirty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¬∃</m:t>
                    </m:r>
                  </m:oMath>
                </a14:m>
                <a:r>
                  <a:rPr lang="en-US" sz="2000" dirty="0">
                    <a:latin typeface="+mj-lt"/>
                  </a:rPr>
                  <a:t> 		There is not one, there are none, there are not any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513EA75-FACA-46DF-8986-7B1D1D017E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3312" y="2052918"/>
                <a:ext cx="10581757" cy="4195481"/>
              </a:xfrm>
              <a:blipFill>
                <a:blip r:embed="rId2"/>
                <a:stretch>
                  <a:fillRect l="-359" t="-15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A6BF7F4-4920-4D03-ABBC-6AC881991A08}"/>
                  </a:ext>
                </a:extLst>
              </p:cNvPr>
              <p:cNvSpPr txBox="1"/>
              <p:nvPr/>
            </p:nvSpPr>
            <p:spPr>
              <a:xfrm>
                <a:off x="991402" y="5766302"/>
                <a:ext cx="355257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LaTeX for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∀</m:t>
                    </m:r>
                  </m:oMath>
                </a14:m>
                <a:r>
                  <a:rPr lang="en-US" sz="2800" dirty="0"/>
                  <a:t> is </a:t>
                </a:r>
                <a:r>
                  <a:rPr lang="en-US" sz="2800" b="1" dirty="0"/>
                  <a:t>\</a:t>
                </a:r>
                <a:r>
                  <a:rPr lang="en-US" sz="2800" b="1" dirty="0" err="1"/>
                  <a:t>forall</a:t>
                </a:r>
                <a:endParaRPr lang="en-US" sz="2800" b="1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A6BF7F4-4920-4D03-ABBC-6AC881991A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1402" y="5766302"/>
                <a:ext cx="3552576" cy="523220"/>
              </a:xfrm>
              <a:prstGeom prst="rect">
                <a:avLst/>
              </a:prstGeom>
              <a:blipFill>
                <a:blip r:embed="rId3"/>
                <a:stretch>
                  <a:fillRect l="-3608" t="-12791" r="-3093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C76CA80-4FF6-4328-8D7A-0190BE3247EE}"/>
                  </a:ext>
                </a:extLst>
              </p:cNvPr>
              <p:cNvSpPr txBox="1"/>
              <p:nvPr/>
            </p:nvSpPr>
            <p:spPr>
              <a:xfrm>
                <a:off x="6096000" y="5766302"/>
                <a:ext cx="364394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LaTeX for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∃</m:t>
                    </m:r>
                  </m:oMath>
                </a14:m>
                <a:r>
                  <a:rPr lang="en-US" sz="2800" dirty="0"/>
                  <a:t> is </a:t>
                </a:r>
                <a:r>
                  <a:rPr lang="en-US" sz="2800" b="1" dirty="0"/>
                  <a:t>\exists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C76CA80-4FF6-4328-8D7A-0190BE3247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5766302"/>
                <a:ext cx="3643946" cy="523220"/>
              </a:xfrm>
              <a:prstGeom prst="rect">
                <a:avLst/>
              </a:prstGeom>
              <a:blipFill>
                <a:blip r:embed="rId4"/>
                <a:stretch>
                  <a:fillRect l="-3344" t="-12791" r="-2174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FA753C9-BA44-4EE5-422D-41E48A8400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764034"/>
            <a:ext cx="4572000" cy="50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89DACA-8094-DECD-0A22-FA8563CB69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776218"/>
            <a:ext cx="33147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348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246</TotalTime>
  <Words>1497</Words>
  <Application>Microsoft Macintosh PowerPoint</Application>
  <PresentationFormat>Widescreen</PresentationFormat>
  <Paragraphs>259</Paragraphs>
  <Slides>24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Consolas</vt:lpstr>
      <vt:lpstr>STIXGeneral</vt:lpstr>
      <vt:lpstr>Office Theme</vt:lpstr>
      <vt:lpstr>CSE 280 Discrete Mathematics</vt:lpstr>
      <vt:lpstr>PowerPoint Presentation</vt:lpstr>
      <vt:lpstr>PowerPoint Presentation</vt:lpstr>
      <vt:lpstr>PowerPoint Presentation</vt:lpstr>
      <vt:lpstr>PowerPoint Presentation</vt:lpstr>
      <vt:lpstr>What is a predicate?</vt:lpstr>
      <vt:lpstr>Quantifiers</vt:lpstr>
      <vt:lpstr>Quantifiers</vt:lpstr>
      <vt:lpstr>Quantifier Symbols</vt:lpstr>
      <vt:lpstr>Review Quantifier Symbols</vt:lpstr>
      <vt:lpstr>PowerPoint Presentation</vt:lpstr>
      <vt:lpstr>PowerPoint Presentation</vt:lpstr>
      <vt:lpstr>Is it True?</vt:lpstr>
      <vt:lpstr>Is it True?</vt:lpstr>
      <vt:lpstr>Is it True?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 Class Exercise</vt:lpstr>
      <vt:lpstr>Homework 2 Review</vt:lpstr>
      <vt:lpstr>Work as a team</vt:lpstr>
      <vt:lpstr>More Quantifiers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280 Discrete Mathematics</dc:title>
  <dc:creator>Clements, William</dc:creator>
  <cp:lastModifiedBy>Clements, William</cp:lastModifiedBy>
  <cp:revision>1</cp:revision>
  <dcterms:created xsi:type="dcterms:W3CDTF">2023-09-14T20:22:41Z</dcterms:created>
  <dcterms:modified xsi:type="dcterms:W3CDTF">2024-01-19T19:33:48Z</dcterms:modified>
</cp:coreProperties>
</file>

<file path=docProps/thumbnail.jpeg>
</file>